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35" r:id="rId3"/>
    <p:sldId id="582" r:id="rId4"/>
    <p:sldId id="893" r:id="rId5"/>
    <p:sldId id="894" r:id="rId6"/>
    <p:sldId id="895" r:id="rId7"/>
    <p:sldId id="896" r:id="rId8"/>
    <p:sldId id="902" r:id="rId9"/>
    <p:sldId id="897" r:id="rId10"/>
    <p:sldId id="898" r:id="rId11"/>
    <p:sldId id="899" r:id="rId12"/>
    <p:sldId id="900" r:id="rId13"/>
    <p:sldId id="901" r:id="rId14"/>
    <p:sldId id="903" r:id="rId15"/>
    <p:sldId id="904" r:id="rId16"/>
    <p:sldId id="905" r:id="rId17"/>
    <p:sldId id="906" r:id="rId18"/>
    <p:sldId id="907" r:id="rId19"/>
    <p:sldId id="908" r:id="rId20"/>
    <p:sldId id="909" r:id="rId21"/>
    <p:sldId id="912" r:id="rId22"/>
    <p:sldId id="910" r:id="rId23"/>
    <p:sldId id="911" r:id="rId24"/>
    <p:sldId id="913" r:id="rId25"/>
    <p:sldId id="914" r:id="rId26"/>
    <p:sldId id="915" r:id="rId27"/>
    <p:sldId id="916" r:id="rId28"/>
    <p:sldId id="917" r:id="rId29"/>
    <p:sldId id="918" r:id="rId30"/>
    <p:sldId id="91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BFCA3-8BDD-477E-AB9D-DE0BE85E4B09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A919E-B309-457E-A4F5-1F0DE37524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55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67D29-849C-48F3-89C2-8FE521A0429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7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309B-49C0-45E3-96E9-90E210738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65368-391F-48D9-B8A5-EA450E46F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5F599-18CA-42A9-BDFB-987DE840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3C67-A37D-4772-9B82-C2441660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BE751-68DD-4436-8869-568EE3FF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86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52E7-EB00-4A73-81CE-10D551C4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FD726-0D55-48D5-AEBA-3DDFE05C6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A5659-8949-404F-8C2B-2B499980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9918-88EE-4C92-A382-9D52FF04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9C180-8043-4F03-974E-C9253A26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22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1456E4-8879-47F3-9246-CC5917FC8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93121-8A82-4493-8AEF-9DB279C1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2F6B-F600-486B-ACB9-94C228D1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5B0EF-C7F8-4725-BF97-330D7315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EB7B1-0579-4B4C-B11E-F96710FB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B599-9AC8-4880-8CA7-7C7FEF9B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97503-EC43-4658-8E2C-CF896EB5B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4E6AA-FCC0-4B96-B588-5C6E1D43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E41C-4A3F-4D1D-9BDB-DF7CD427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B6253-CB05-417B-BB61-3AE91183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7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CE46-1D0E-4091-BB1F-28F7FB4B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7067-A813-44BF-85EA-603F6BDDF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769F8-C3C8-414F-A6AB-11BAB54B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F1D9-2393-4ADB-A431-E28DAD05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F67B6-7CF7-41D8-9DA9-755CAD0F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0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12BE-95BF-4F0F-9F8E-BF3E1C59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EB46F-AA09-4CA8-AF5E-F8E2FCDFA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F1D03-7BD5-4201-A777-5DBA410E6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40FD6-ECE6-4958-8BA2-23EF31DB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B03E4-B7C9-45B3-8173-81E6A195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20F0C-B832-4E15-A62D-A78BC0EA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73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289E-4129-4D78-B724-3C0A582D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9B576-AACB-4B31-AB29-C3A04123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D65EE-9094-4DA3-AF72-99BBBBDB7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202EC-EDED-4920-B811-5EEB6B543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81F94-C9AC-49B0-85B7-B2F586E54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79637-2306-45DD-BFC6-BF0D611B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9E3F52-D033-46C7-AA12-BF5770DD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D8D64-116E-4B19-B991-65563D56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89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01B6-C5E4-48D1-A08A-E3AEE726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49A84-52AD-4925-8308-20416F219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61228-408E-484C-B8D2-73DA252BF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9D8B5-66AB-4EDA-B6C0-EC0CA926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69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76580-8B87-4D5E-A643-6F38478EF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181FA-C843-45A5-9066-0184B1CD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A860-23EA-4961-AFEF-E16948B1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82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37A1-F990-4128-945D-0A54EE82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35642-4043-45AA-A7D4-6BDC978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3AF00-E4E1-4C81-BE9D-A580D171D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CBD4E-5D1E-4C99-8BA6-4CB6E611E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FFC22-610C-415E-8D19-E572657D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B6E2C-52E2-4B31-83A1-1F8469CF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97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E4EE-83F2-46DF-B5F8-262883C3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78B81-1ACB-40C1-A903-861547CE2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C325F-1C4A-4EB4-9540-516E8638D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FCB76-B82E-4CBB-8170-F07E6596A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0928F-C64A-4C30-B64C-64199BA3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1B1EA-CC78-4849-9B37-9F898915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03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4FA0C7-4302-48D6-8C21-760A2AF4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3DA22-8B6F-42F2-B652-942573764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EA73C-90CE-4E92-8BAB-DFDA27C776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4853B-6EAC-4325-8FD4-4FF9208D66DF}" type="datetimeFigureOut">
              <a:rPr lang="en-IN" smtClean="0"/>
              <a:t>14-01-2019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3E635-95BA-4A4C-9AF2-5DE6D0CFE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0A952-2C64-49C7-A610-E581C6A10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117F1-49E2-4FC3-8751-B23858561C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35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51.png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4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12" Type="http://schemas.openxmlformats.org/officeDocument/2006/relationships/image" Target="../media/image4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B346-8697-4635-AA04-D49085B17F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Linear Algebra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4D4E0-6845-44E2-8050-80FB098B4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66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6457A76-AB26-4060-BA1C-BD16043D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07" y="2631067"/>
            <a:ext cx="2043089" cy="79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685032-632E-4358-AFBA-3146AC40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07" y="365126"/>
            <a:ext cx="10515600" cy="793823"/>
          </a:xfrm>
        </p:spPr>
        <p:txBody>
          <a:bodyPr/>
          <a:lstStyle/>
          <a:p>
            <a:r>
              <a:rPr lang="en-IN" dirty="0"/>
              <a:t>Vector Math contd.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B57FD-35EA-485A-AF39-DA7094703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10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B1F17-12D7-4DD9-8012-E16A4A47E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B14A5-1530-40A4-91E5-188C85A7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00" y="2067542"/>
            <a:ext cx="1537319" cy="433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E9FB4-E66C-42FC-914F-E70D5D47A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6" y="2710245"/>
            <a:ext cx="3453726" cy="494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CDD4E-6E92-48FB-A196-5481B39B9596}"/>
              </a:ext>
            </a:extLst>
          </p:cNvPr>
          <p:cNvSpPr txBox="1"/>
          <p:nvPr/>
        </p:nvSpPr>
        <p:spPr>
          <a:xfrm>
            <a:off x="413268" y="1547686"/>
            <a:ext cx="247114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Multiplication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B63A2F-C6B6-4B47-B3D4-4091C69F2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68" y="3424889"/>
            <a:ext cx="2071174" cy="51661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6D6A8B-CFA4-4A1A-B83C-FAA866CB4BB6}"/>
              </a:ext>
            </a:extLst>
          </p:cNvPr>
          <p:cNvCxnSpPr/>
          <p:nvPr/>
        </p:nvCxnSpPr>
        <p:spPr>
          <a:xfrm>
            <a:off x="3628689" y="2170247"/>
            <a:ext cx="0" cy="25092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8AEBF48-8032-4BBC-84BB-2C6D9BEF6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72" y="4026747"/>
            <a:ext cx="1756622" cy="9420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CF5A0D-979C-4E51-9ACE-CD1AD97A73C9}"/>
              </a:ext>
            </a:extLst>
          </p:cNvPr>
          <p:cNvSpPr txBox="1"/>
          <p:nvPr/>
        </p:nvSpPr>
        <p:spPr>
          <a:xfrm>
            <a:off x="3906343" y="1572532"/>
            <a:ext cx="202606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Division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256EB-BD70-4AFF-BD11-0F292DF48C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890" y="2113784"/>
            <a:ext cx="1012704" cy="626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DB567-E4AB-4A17-8B5D-C4440469E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268" y="3830557"/>
            <a:ext cx="1756614" cy="93529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4A9B8C-185F-4C60-B8E2-82A556D22353}"/>
              </a:ext>
            </a:extLst>
          </p:cNvPr>
          <p:cNvCxnSpPr/>
          <p:nvPr/>
        </p:nvCxnSpPr>
        <p:spPr>
          <a:xfrm>
            <a:off x="5784369" y="2233243"/>
            <a:ext cx="0" cy="25092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B99DD2-2576-474C-A5FF-62EF71D3E2EF}"/>
              </a:ext>
            </a:extLst>
          </p:cNvPr>
          <p:cNvSpPr txBox="1"/>
          <p:nvPr/>
        </p:nvSpPr>
        <p:spPr>
          <a:xfrm>
            <a:off x="6259591" y="1577563"/>
            <a:ext cx="247114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Dot product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0ECCE3-365C-4EAB-8214-16A4991D7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7276" y="2245396"/>
            <a:ext cx="1156209" cy="3875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03F319-05D4-44BA-BD64-33FBABFE62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2503" y="2653229"/>
            <a:ext cx="3051094" cy="562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3BC40B-CCE7-43CF-BD0B-DF58A0F153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7889" y="3562622"/>
            <a:ext cx="2506635" cy="3694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3492ED-D5DA-47F5-B4D7-B211D64680F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3232"/>
          <a:stretch/>
        </p:blipFill>
        <p:spPr>
          <a:xfrm>
            <a:off x="9620961" y="2223215"/>
            <a:ext cx="1684274" cy="456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A09D72-C6B8-4340-A5FE-CB67936DDF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1188" y="3175347"/>
            <a:ext cx="2805346" cy="3354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28F834-A18C-452E-82E4-654C95FCEC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6812" r="2703"/>
          <a:stretch/>
        </p:blipFill>
        <p:spPr>
          <a:xfrm>
            <a:off x="9516130" y="2542930"/>
            <a:ext cx="1879868" cy="4725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CB74E3-FC9B-453A-A165-67F8D38931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1319" y="3809751"/>
            <a:ext cx="1917505" cy="10503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AC92E7-69F9-47FA-9F0F-68807A14072B}"/>
              </a:ext>
            </a:extLst>
          </p:cNvPr>
          <p:cNvCxnSpPr/>
          <p:nvPr/>
        </p:nvCxnSpPr>
        <p:spPr>
          <a:xfrm>
            <a:off x="9030844" y="2173398"/>
            <a:ext cx="0" cy="25092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93E035-8BD5-4EDD-88A3-00C490169341}"/>
              </a:ext>
            </a:extLst>
          </p:cNvPr>
          <p:cNvSpPr txBox="1"/>
          <p:nvPr/>
        </p:nvSpPr>
        <p:spPr>
          <a:xfrm>
            <a:off x="9404498" y="1590066"/>
            <a:ext cx="27875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Scalar Vector  product </a:t>
            </a:r>
          </a:p>
        </p:txBody>
      </p:sp>
    </p:spTree>
    <p:extLst>
      <p:ext uri="{BB962C8B-B14F-4D97-AF65-F5344CB8AC3E}">
        <p14:creationId xmlns:p14="http://schemas.microsoft.com/office/powerpoint/2010/main" val="314651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4376F4-2476-4DCF-9231-DEF4D22584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8765" y="185207"/>
                <a:ext cx="10515600" cy="708762"/>
              </a:xfrm>
            </p:spPr>
            <p:txBody>
              <a:bodyPr/>
              <a:lstStyle/>
              <a:p>
                <a:r>
                  <a:rPr lang="en-IN" dirty="0"/>
                  <a:t>Vector norms :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dirty="0"/>
                  <a:t> norm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4376F4-2476-4DCF-9231-DEF4D2258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8765" y="185207"/>
                <a:ext cx="10515600" cy="708762"/>
              </a:xfrm>
              <a:blipFill>
                <a:blip r:embed="rId2"/>
                <a:stretch>
                  <a:fillRect l="-3130" t="-23932" b="-38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08ABB-2747-4E06-8ABF-FCDECE492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11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01585-F9FB-4166-8ADF-DB98246CE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63A76-999C-47CF-83B8-71D834843F32}"/>
                  </a:ext>
                </a:extLst>
              </p:cNvPr>
              <p:cNvSpPr txBox="1"/>
              <p:nvPr/>
            </p:nvSpPr>
            <p:spPr>
              <a:xfrm>
                <a:off x="196494" y="2250973"/>
                <a:ext cx="1720909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 norm: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163A76-999C-47CF-83B8-71D834843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94" y="2250973"/>
                <a:ext cx="1720909" cy="384721"/>
              </a:xfrm>
              <a:prstGeom prst="rect">
                <a:avLst/>
              </a:prstGeom>
              <a:blipFill>
                <a:blip r:embed="rId3"/>
                <a:stretch>
                  <a:fillRect t="-9524" b="-253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B3D259F-29DD-4678-94B4-296853F9E957}"/>
              </a:ext>
            </a:extLst>
          </p:cNvPr>
          <p:cNvSpPr/>
          <p:nvPr/>
        </p:nvSpPr>
        <p:spPr>
          <a:xfrm>
            <a:off x="196494" y="1412678"/>
            <a:ext cx="113823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CMR12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CMR12"/>
              </a:rPr>
              <a:t>length</a:t>
            </a:r>
            <a:r>
              <a:rPr lang="en-US" sz="2000" dirty="0">
                <a:latin typeface="CMR12"/>
              </a:rPr>
              <a:t> of a vector is a nonnegative number that describes the extent of the vector in space, and is sometimes referred to as the vector's magnitude or the </a:t>
            </a:r>
            <a:r>
              <a:rPr lang="en-US" sz="2000" dirty="0">
                <a:solidFill>
                  <a:srgbClr val="C00000"/>
                </a:solidFill>
                <a:latin typeface="CMR12"/>
              </a:rPr>
              <a:t>norm.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C83DE-6790-4AD0-B93E-655FD2E2C1C6}"/>
              </a:ext>
            </a:extLst>
          </p:cNvPr>
          <p:cNvSpPr txBox="1"/>
          <p:nvPr/>
        </p:nvSpPr>
        <p:spPr>
          <a:xfrm>
            <a:off x="196494" y="1003583"/>
            <a:ext cx="172090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norm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2F8986-E3F8-4BF4-B535-2C9E77CCEBAD}"/>
                  </a:ext>
                </a:extLst>
              </p:cNvPr>
              <p:cNvSpPr/>
              <p:nvPr/>
            </p:nvSpPr>
            <p:spPr>
              <a:xfrm>
                <a:off x="196494" y="2554549"/>
                <a:ext cx="11718456" cy="251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length of a vector can be calculated using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MR8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rgbClr val="C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norm</a:t>
                </a: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where the 1 is a superscript of the </a:t>
                </a:r>
                <a:r>
                  <a:rPr lang="en-US" sz="2000" dirty="0">
                    <a:solidFill>
                      <a:srgbClr val="000000"/>
                    </a:solidFill>
                    <a:latin typeface="CMMI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The notation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MR8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norm of a vector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where 1 is a subscript. As such, this length is sometimes called the </a:t>
                </a:r>
                <a:r>
                  <a:rPr lang="en-US" sz="2000" dirty="0">
                    <a:solidFill>
                      <a:srgbClr val="C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taxicab norm </a:t>
                </a: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the </a:t>
                </a:r>
                <a:r>
                  <a:rPr lang="en-US" sz="2000" dirty="0">
                    <a:solidFill>
                      <a:srgbClr val="C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Manhattan norm</a:t>
                </a:r>
              </a:p>
              <a:p>
                <a:pPr>
                  <a:spcAft>
                    <a:spcPts val="0"/>
                  </a:spcAft>
                </a:pPr>
                <a:endParaRPr lang="en-US" sz="2000" dirty="0">
                  <a:solidFill>
                    <a:srgbClr val="C00000"/>
                  </a:solidFill>
                  <a:effectLst/>
                  <a:latin typeface="CMR12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IN" dirty="0">
                    <a:solidFill>
                      <a:srgbClr val="C00000"/>
                    </a:solidFill>
                  </a:rPr>
                  <a:t>norm is </a:t>
                </a:r>
                <a:r>
                  <a:rPr lang="en-IN" dirty="0"/>
                  <a:t>calculated as the sum of the absolute vector values, where the absolute value</a:t>
                </a:r>
              </a:p>
              <a:p>
                <a:r>
                  <a:rPr lang="en-IN" dirty="0"/>
                  <a:t>of a scalar uses the notation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IN" dirty="0"/>
                  <a:t>. In effect, the norm is a calculation of the </a:t>
                </a:r>
                <a:r>
                  <a:rPr lang="en-IN" dirty="0">
                    <a:solidFill>
                      <a:srgbClr val="C00000"/>
                    </a:solidFill>
                  </a:rPr>
                  <a:t>Manhattan distance</a:t>
                </a:r>
              </a:p>
              <a:p>
                <a:r>
                  <a:rPr lang="en-IN" dirty="0">
                    <a:solidFill>
                      <a:srgbClr val="C00000"/>
                    </a:solidFill>
                  </a:rPr>
                  <a:t>from the origin </a:t>
                </a:r>
                <a:r>
                  <a:rPr lang="en-IN" dirty="0"/>
                  <a:t>of the vector space.</a:t>
                </a:r>
              </a:p>
              <a:p>
                <a:pPr>
                  <a:spcAft>
                    <a:spcPts val="0"/>
                  </a:spcAft>
                </a:pPr>
                <a:endParaRPr lang="en-IN" sz="2000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2F8986-E3F8-4BF4-B535-2C9E77CCE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94" y="2554549"/>
                <a:ext cx="11718456" cy="2515047"/>
              </a:xfrm>
              <a:prstGeom prst="rect">
                <a:avLst/>
              </a:prstGeom>
              <a:blipFill>
                <a:blip r:embed="rId4"/>
                <a:stretch>
                  <a:fillRect l="-520" t="-1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C31703B-F923-4417-95EB-5868E56F6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821" y="5401514"/>
            <a:ext cx="1805616" cy="574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3AD984-4D2C-4118-815E-031BBDDE7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384" y="6010272"/>
            <a:ext cx="2886593" cy="594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19A69F-77A5-468E-AF18-0DF9BCEBD3EE}"/>
                  </a:ext>
                </a:extLst>
              </p:cNvPr>
              <p:cNvSpPr/>
              <p:nvPr/>
            </p:nvSpPr>
            <p:spPr>
              <a:xfrm>
                <a:off x="2619277" y="4988451"/>
                <a:ext cx="1100494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IN" dirty="0">
                    <a:solidFill>
                      <a:srgbClr val="C00000"/>
                    </a:solidFill>
                  </a:rPr>
                  <a:t>norm </a:t>
                </a:r>
                <a:endParaRPr lang="en-I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19A69F-77A5-468E-AF18-0DF9BCEBD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277" y="4988451"/>
                <a:ext cx="1100494" cy="384721"/>
              </a:xfrm>
              <a:prstGeom prst="rect">
                <a:avLst/>
              </a:prstGeom>
              <a:blipFill>
                <a:blip r:embed="rId7"/>
                <a:stretch>
                  <a:fillRect t="-9524" r="-3889" b="-253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96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BDC6F9-6754-4D2B-8B35-54396DDE46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2390" y="551993"/>
                <a:ext cx="10515600" cy="65560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IN" dirty="0"/>
                  <a:t>Vector norms :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4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 norm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2BDC6F9-6754-4D2B-8B35-54396DDE4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2390" y="551993"/>
                <a:ext cx="10515600" cy="655600"/>
              </a:xfrm>
              <a:blipFill>
                <a:blip r:embed="rId2"/>
                <a:stretch>
                  <a:fillRect l="-2087" t="-22430" b="-420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3BB0-163C-4424-8437-087335F17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12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0DDFF-08FB-4CCB-B463-FA04C10B6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33C57-0381-4FAA-987F-3DCF3C2720F1}"/>
                  </a:ext>
                </a:extLst>
              </p:cNvPr>
              <p:cNvSpPr/>
              <p:nvPr/>
            </p:nvSpPr>
            <p:spPr>
              <a:xfrm>
                <a:off x="432390" y="1424684"/>
                <a:ext cx="11045851" cy="23597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IN" sz="2000" dirty="0">
                    <a:latin typeface="CMR12"/>
                    <a:ea typeface="Calibri" panose="020F0502020204030204" pitchFamily="34" charset="0"/>
                    <a:cs typeface="CMR12"/>
                  </a:rPr>
                  <a:t>The </a:t>
                </a:r>
                <a:r>
                  <a:rPr lang="en-IN" sz="2000" dirty="0">
                    <a:solidFill>
                      <a:srgbClr val="C00000"/>
                    </a:solidFill>
                    <a:latin typeface="CMR12"/>
                    <a:ea typeface="Calibri" panose="020F0502020204030204" pitchFamily="34" charset="0"/>
                    <a:cs typeface="CMR12"/>
                  </a:rPr>
                  <a:t>length</a:t>
                </a:r>
                <a:r>
                  <a:rPr lang="en-IN" sz="2000" dirty="0">
                    <a:latin typeface="CMR12"/>
                    <a:ea typeface="Calibri" panose="020F0502020204030204" pitchFamily="34" charset="0"/>
                    <a:cs typeface="CMR12"/>
                  </a:rPr>
                  <a:t> of a vector can be calculated using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CMR8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>
                    <a:solidFill>
                      <a:srgbClr val="C00000"/>
                    </a:solidFill>
                    <a:effectLst/>
                    <a:latin typeface="CMR8"/>
                    <a:ea typeface="Calibri" panose="020F0502020204030204" pitchFamily="34" charset="0"/>
                    <a:cs typeface="CMR8"/>
                  </a:rPr>
                  <a:t> </a:t>
                </a:r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norm, where the 2 is a superscript of the </a:t>
                </a:r>
                <a:r>
                  <a:rPr lang="en-IN" sz="2000" dirty="0">
                    <a:effectLst/>
                    <a:latin typeface="CMMI12"/>
                    <a:ea typeface="Times New Roman" panose="02020603050405020304" pitchFamily="18" charset="0"/>
                    <a:cs typeface="CMMI12"/>
                  </a:rPr>
                  <a:t>L</a:t>
                </a:r>
                <a:r>
                  <a:rPr lang="en-IN" sz="2000" dirty="0">
                    <a:effectLst/>
                    <a:latin typeface="CMR12"/>
                    <a:ea typeface="Times New Roman" panose="02020603050405020304" pitchFamily="18" charset="0"/>
                    <a:cs typeface="CMR12"/>
                  </a:rPr>
                  <a:t>. The notation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CMR8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>
                    <a:effectLst/>
                    <a:latin typeface="CMR8"/>
                    <a:ea typeface="Times New Roman" panose="02020603050405020304" pitchFamily="18" charset="0"/>
                    <a:cs typeface="CMR8"/>
                  </a:rPr>
                  <a:t> </a:t>
                </a:r>
                <a:r>
                  <a:rPr lang="en-IN" sz="2000" dirty="0">
                    <a:effectLst/>
                    <a:latin typeface="CMR12"/>
                    <a:ea typeface="Times New Roman" panose="02020603050405020304" pitchFamily="18" charset="0"/>
                    <a:cs typeface="CMR12"/>
                  </a:rPr>
                  <a:t>norm of a vector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C00000"/>
                    </a:solidFill>
                    <a:effectLst/>
                    <a:latin typeface="CMR8"/>
                    <a:ea typeface="Times New Roman" panose="02020603050405020304" pitchFamily="18" charset="0"/>
                    <a:cs typeface="CMR8"/>
                  </a:rPr>
                  <a:t> </a:t>
                </a:r>
                <a:r>
                  <a:rPr lang="en-IN" sz="2000" dirty="0">
                    <a:effectLst/>
                    <a:latin typeface="CMR12"/>
                    <a:ea typeface="Times New Roman" panose="02020603050405020304" pitchFamily="18" charset="0"/>
                    <a:cs typeface="CMR12"/>
                  </a:rPr>
                  <a:t>where 2 is a subscript.</a:t>
                </a:r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2000" dirty="0">
                    <a:solidFill>
                      <a:srgbClr val="000000"/>
                    </a:solidFill>
                    <a:latin typeface="CMR12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norm calculates the distance of the vector coordinate from the origin of the vector space. As such, it is also known as </a:t>
                </a:r>
                <a:r>
                  <a:rPr lang="en-IN" sz="2000" dirty="0">
                    <a:solidFill>
                      <a:srgbClr val="C00000"/>
                    </a:solidFill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the Euclidean norm </a:t>
                </a:r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as it is calculated as </a:t>
                </a:r>
                <a:r>
                  <a:rPr lang="en-IN" sz="2000" dirty="0">
                    <a:solidFill>
                      <a:srgbClr val="C00000"/>
                    </a:solidFill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the Euclidean distance from the origin.</a:t>
                </a:r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 The result is a positive distance value. The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000" dirty="0">
                    <a:effectLst/>
                    <a:latin typeface="CMR12"/>
                    <a:ea typeface="Calibri" panose="020F0502020204030204" pitchFamily="34" charset="0"/>
                    <a:cs typeface="CMR12"/>
                  </a:rPr>
                  <a:t>norm is calculated as </a:t>
                </a:r>
                <a:r>
                  <a:rPr lang="en-IN" sz="2000" dirty="0">
                    <a:effectLst/>
                    <a:latin typeface="CMR12"/>
                    <a:ea typeface="Times New Roman" panose="02020603050405020304" pitchFamily="18" charset="0"/>
                    <a:cs typeface="CMR12"/>
                  </a:rPr>
                  <a:t>the square root of the sum of the squared vector values.</a:t>
                </a:r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533C57-0381-4FAA-987F-3DCF3C272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0" y="1424684"/>
                <a:ext cx="11045851" cy="2359749"/>
              </a:xfrm>
              <a:prstGeom prst="rect">
                <a:avLst/>
              </a:prstGeom>
              <a:blipFill>
                <a:blip r:embed="rId3"/>
                <a:stretch>
                  <a:fillRect l="-607" t="-1292" r="-552" b="-38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AEB3AEC-7F00-4D73-94B8-896CC398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618" y="5195238"/>
            <a:ext cx="2757377" cy="476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6B35AF-CAE6-419A-9A73-AD12C903995D}"/>
                  </a:ext>
                </a:extLst>
              </p:cNvPr>
              <p:cNvSpPr txBox="1"/>
              <p:nvPr/>
            </p:nvSpPr>
            <p:spPr>
              <a:xfrm>
                <a:off x="1370199" y="4196626"/>
                <a:ext cx="247114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norm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6B35AF-CAE6-419A-9A73-AD12C903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99" y="4196626"/>
                <a:ext cx="2471145" cy="453137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D4B68EF-C2AD-456D-A030-668B0634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776" y="4423194"/>
            <a:ext cx="1695553" cy="4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30C82-9494-4527-8CEB-C6A86997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946" y="2629861"/>
            <a:ext cx="8210108" cy="1325563"/>
          </a:xfrm>
        </p:spPr>
        <p:txBody>
          <a:bodyPr/>
          <a:lstStyle/>
          <a:p>
            <a:r>
              <a:rPr lang="en-IN" dirty="0"/>
              <a:t>Matrices and Matrix Arithmetic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EDDD1-9A62-48B9-9DF8-936BC37A1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13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E57C-264D-4D9E-A94B-43674251F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5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FDC7-3886-4533-9C4B-728C6E64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925"/>
          </a:xfrm>
        </p:spPr>
        <p:txBody>
          <a:bodyPr/>
          <a:lstStyle/>
          <a:p>
            <a:r>
              <a:rPr lang="en-IN" dirty="0"/>
              <a:t>Matrices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ABFE8-A29B-405D-B1A8-F07D1975F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14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64627-4196-40C9-B2C2-44D573A0A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419EC-4101-4E39-A5F4-EFD270CAF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42" y="2023068"/>
            <a:ext cx="1087147" cy="271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C6A37-AC9A-47F4-90E2-6751AB06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" y="3061552"/>
            <a:ext cx="2588983" cy="964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782922-1F4C-4702-A212-DBF84743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4" y="4556110"/>
            <a:ext cx="2283130" cy="1581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D7014-C8A9-4ACC-8DDD-7DAB1023323F}"/>
              </a:ext>
            </a:extLst>
          </p:cNvPr>
          <p:cNvSpPr txBox="1"/>
          <p:nvPr/>
        </p:nvSpPr>
        <p:spPr>
          <a:xfrm>
            <a:off x="1059842" y="1468166"/>
            <a:ext cx="1239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Addition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B15F5-2A55-48AF-94FE-BE923254EE41}"/>
              </a:ext>
            </a:extLst>
          </p:cNvPr>
          <p:cNvSpPr txBox="1"/>
          <p:nvPr/>
        </p:nvSpPr>
        <p:spPr>
          <a:xfrm>
            <a:off x="5821679" y="1530354"/>
            <a:ext cx="22961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Hadamard product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FD6993-6C95-456D-BA63-EFE0FEBF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621" y="2058415"/>
            <a:ext cx="1031394" cy="271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F0A5DD-7766-4B97-97E6-B1533BC74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071" y="2957581"/>
            <a:ext cx="2456942" cy="9428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FC9603-889A-4449-83A4-2D9BDF0BB2C3}"/>
              </a:ext>
            </a:extLst>
          </p:cNvPr>
          <p:cNvCxnSpPr/>
          <p:nvPr/>
        </p:nvCxnSpPr>
        <p:spPr>
          <a:xfrm>
            <a:off x="2744981" y="2085554"/>
            <a:ext cx="0" cy="42221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D2D467F-2D47-448A-9D63-9C9AB2E82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206" y="4523138"/>
            <a:ext cx="2241001" cy="16467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4D1926-7A83-4F34-8263-624D1CDBB762}"/>
              </a:ext>
            </a:extLst>
          </p:cNvPr>
          <p:cNvCxnSpPr/>
          <p:nvPr/>
        </p:nvCxnSpPr>
        <p:spPr>
          <a:xfrm>
            <a:off x="5488181" y="2085554"/>
            <a:ext cx="0" cy="42221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F3F46D-5F7F-470C-B23E-D3AB947246E5}"/>
              </a:ext>
            </a:extLst>
          </p:cNvPr>
          <p:cNvSpPr txBox="1"/>
          <p:nvPr/>
        </p:nvSpPr>
        <p:spPr>
          <a:xfrm>
            <a:off x="3320443" y="1484261"/>
            <a:ext cx="1754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Subtraction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A4F5D5-9B87-4669-A774-B52740492954}"/>
              </a:ext>
            </a:extLst>
          </p:cNvPr>
          <p:cNvCxnSpPr/>
          <p:nvPr/>
        </p:nvCxnSpPr>
        <p:spPr>
          <a:xfrm>
            <a:off x="8363461" y="1915075"/>
            <a:ext cx="0" cy="42221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20A05FD-F3DB-4272-BD14-BC45DF05F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6621" y="2643121"/>
            <a:ext cx="2161766" cy="13347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6DF644-CCBA-4193-AF48-FED9E12069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999" y="2058415"/>
            <a:ext cx="975790" cy="384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29D0D0-A3CF-4125-BA7E-14D46590EA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3987" y="3061552"/>
            <a:ext cx="2537063" cy="8388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833AF5-9586-4336-882A-40C2318465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1573" y="4571889"/>
            <a:ext cx="2119332" cy="15652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5A5A8B-D6E7-44D8-8152-04E59BBB615C}"/>
              </a:ext>
            </a:extLst>
          </p:cNvPr>
          <p:cNvSpPr txBox="1"/>
          <p:nvPr/>
        </p:nvSpPr>
        <p:spPr>
          <a:xfrm>
            <a:off x="8995229" y="1559609"/>
            <a:ext cx="22961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Division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C9C7D1-43D8-47E8-8EB9-3FE8CA395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5316" y="2131857"/>
            <a:ext cx="835803" cy="5286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351AFB-B354-45F2-A7E7-08BB933B33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5484" y="4512467"/>
            <a:ext cx="2333292" cy="15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8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EF14-21D2-4D33-861B-ADED8D7F0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251"/>
          </a:xfrm>
        </p:spPr>
        <p:txBody>
          <a:bodyPr/>
          <a:lstStyle/>
          <a:p>
            <a:r>
              <a:rPr lang="en-IN" dirty="0"/>
              <a:t>Matrix Math contd.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4C622-78C7-4A64-8A5F-C353E35B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15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C050-1597-474B-AE65-F93B29EB4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54DE6-69CF-4985-AA61-76441FB8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8" y="2144111"/>
            <a:ext cx="1271099" cy="512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AAA91-0BB5-4550-82D2-9690DE22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2" y="2554401"/>
            <a:ext cx="3028202" cy="512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DC0E-101B-42F7-AE51-E1D187D3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69" y="3203188"/>
            <a:ext cx="2097011" cy="158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BB707A-7B80-4A88-B8E1-41DA753B237C}"/>
              </a:ext>
            </a:extLst>
          </p:cNvPr>
          <p:cNvSpPr txBox="1"/>
          <p:nvPr/>
        </p:nvSpPr>
        <p:spPr>
          <a:xfrm>
            <a:off x="7362148" y="1572744"/>
            <a:ext cx="3149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Matrix Vector Multiplication 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134C8F-BFCE-4DA1-85BE-DB835048C78B}"/>
              </a:ext>
            </a:extLst>
          </p:cNvPr>
          <p:cNvCxnSpPr/>
          <p:nvPr/>
        </p:nvCxnSpPr>
        <p:spPr>
          <a:xfrm>
            <a:off x="5754335" y="1906011"/>
            <a:ext cx="0" cy="447886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D62D0F-DAE3-4AB4-B991-3DD75E01BA89}"/>
              </a:ext>
            </a:extLst>
          </p:cNvPr>
          <p:cNvSpPr txBox="1"/>
          <p:nvPr/>
        </p:nvSpPr>
        <p:spPr>
          <a:xfrm>
            <a:off x="338072" y="1426551"/>
            <a:ext cx="3149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(Dot product)</a:t>
            </a:r>
          </a:p>
          <a:p>
            <a:pPr algn="ctr"/>
            <a:r>
              <a:rPr lang="en-IN" dirty="0">
                <a:solidFill>
                  <a:srgbClr val="C00000"/>
                </a:solidFill>
              </a:rPr>
              <a:t>Matrix </a:t>
            </a:r>
            <a:r>
              <a:rPr lang="en-IN" dirty="0" err="1">
                <a:solidFill>
                  <a:srgbClr val="C00000"/>
                </a:solidFill>
              </a:rPr>
              <a:t>Matrix</a:t>
            </a:r>
            <a:r>
              <a:rPr lang="en-IN" dirty="0">
                <a:solidFill>
                  <a:srgbClr val="C00000"/>
                </a:solidFill>
              </a:rPr>
              <a:t> Multiplication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E33112-B047-4FE3-AF21-4A0ACC40C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30" y="2227046"/>
            <a:ext cx="1100411" cy="490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A82BB-E89B-4442-9416-2FB1CDCBE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670" y="2687089"/>
            <a:ext cx="1950943" cy="1483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FA279F-4CBB-44CE-B963-8734D9B79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2396" y="4078419"/>
            <a:ext cx="2494129" cy="1036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CDEF00-3859-43FE-A914-05D9F3915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329" y="5256110"/>
            <a:ext cx="3253522" cy="959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91A841-238B-4324-A368-DE7391452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1362" y="5252941"/>
            <a:ext cx="2646000" cy="119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EBACE2-CE95-488C-AF23-0EB8B99710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768" y="4450796"/>
            <a:ext cx="3766567" cy="6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0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51E5-B887-4919-B5F9-BEB08E6E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405767"/>
            <a:ext cx="10515600" cy="701674"/>
          </a:xfrm>
        </p:spPr>
        <p:txBody>
          <a:bodyPr/>
          <a:lstStyle/>
          <a:p>
            <a:r>
              <a:rPr lang="en-IN" dirty="0"/>
              <a:t>Matrix Math contd.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69427-20EC-4BED-8AE4-D17D112BA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16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48BE-E9B3-4796-87BE-2F0C3045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A1F45-9CFC-43A9-A597-2E8284BDE262}"/>
              </a:ext>
            </a:extLst>
          </p:cNvPr>
          <p:cNvSpPr txBox="1"/>
          <p:nvPr/>
        </p:nvSpPr>
        <p:spPr>
          <a:xfrm>
            <a:off x="360680" y="1227304"/>
            <a:ext cx="3149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Matrix Scalar Multiplication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41790-70F1-46C4-9EB3-50100242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9" y="1837779"/>
            <a:ext cx="1234004" cy="488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25A96-27E7-413D-9557-8CC35B77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7" y="2742036"/>
            <a:ext cx="3140583" cy="2888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357AB-B898-4427-BD07-2BDF3AF2B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395" y="3176620"/>
            <a:ext cx="2791902" cy="172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5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3EF9-B1A8-477C-9E17-B5EC4D98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22" y="375562"/>
            <a:ext cx="10515600" cy="701674"/>
          </a:xfrm>
        </p:spPr>
        <p:txBody>
          <a:bodyPr/>
          <a:lstStyle/>
          <a:p>
            <a:r>
              <a:rPr lang="en-IN" dirty="0"/>
              <a:t>Types of 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898BC-AA5C-4429-A879-60964EEA3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17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D7D7B-AC7E-42CF-B26B-3CA3785B3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FE12F-3728-4916-B161-6A0B8353A5F1}"/>
              </a:ext>
            </a:extLst>
          </p:cNvPr>
          <p:cNvSpPr txBox="1"/>
          <p:nvPr/>
        </p:nvSpPr>
        <p:spPr>
          <a:xfrm>
            <a:off x="429922" y="1180946"/>
            <a:ext cx="17747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Square Matrix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AD173-6350-4957-88DD-C083325B0D44}"/>
              </a:ext>
            </a:extLst>
          </p:cNvPr>
          <p:cNvSpPr/>
          <p:nvPr/>
        </p:nvSpPr>
        <p:spPr>
          <a:xfrm>
            <a:off x="429921" y="1476880"/>
            <a:ext cx="11332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square matrix is a matrix where the number of rows (</a:t>
            </a:r>
            <a:r>
              <a:rPr lang="en-US" sz="2000" dirty="0">
                <a:latin typeface="CMMI12"/>
              </a:rPr>
              <a:t>n</a:t>
            </a:r>
            <a:r>
              <a:rPr lang="en-US" sz="2000" dirty="0">
                <a:latin typeface="CMR12"/>
              </a:rPr>
              <a:t>) is equivalent to the number of </a:t>
            </a:r>
            <a:r>
              <a:rPr lang="en-IN" sz="2000" dirty="0">
                <a:latin typeface="CMR12"/>
              </a:rPr>
              <a:t>columns (</a:t>
            </a:r>
            <a:r>
              <a:rPr lang="en-IN" sz="2000" dirty="0">
                <a:latin typeface="CMMI12"/>
              </a:rPr>
              <a:t>m</a:t>
            </a:r>
            <a:r>
              <a:rPr lang="en-IN" sz="2000" dirty="0">
                <a:latin typeface="CMR12"/>
              </a:rPr>
              <a:t>).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C7AD5-005E-487B-9CBB-46D458DE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21" y="2085543"/>
            <a:ext cx="1781819" cy="99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E197C-1FAE-4511-927D-1409F9D2E92A}"/>
              </a:ext>
            </a:extLst>
          </p:cNvPr>
          <p:cNvSpPr txBox="1"/>
          <p:nvPr/>
        </p:nvSpPr>
        <p:spPr>
          <a:xfrm>
            <a:off x="429922" y="3236639"/>
            <a:ext cx="216087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Symmetric Matrix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C39618-66F7-4582-82E6-38FCBE7CFAA4}"/>
              </a:ext>
            </a:extLst>
          </p:cNvPr>
          <p:cNvSpPr/>
          <p:nvPr/>
        </p:nvSpPr>
        <p:spPr>
          <a:xfrm>
            <a:off x="429921" y="3625760"/>
            <a:ext cx="113321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symmetric matrix is a type of square matrix where the top-right triangle is the same as the </a:t>
            </a:r>
            <a:r>
              <a:rPr lang="en-IN" sz="2000" dirty="0">
                <a:latin typeface="CMR12"/>
              </a:rPr>
              <a:t>bottom-left triangle.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70A9C0-86B9-43BD-AAF3-F3FC53170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381" y="4456765"/>
            <a:ext cx="2665309" cy="1544995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C950E50-D383-446E-9553-0F1CAEBD82F0}"/>
              </a:ext>
            </a:extLst>
          </p:cNvPr>
          <p:cNvSpPr/>
          <p:nvPr/>
        </p:nvSpPr>
        <p:spPr>
          <a:xfrm>
            <a:off x="2824480" y="4735960"/>
            <a:ext cx="1686560" cy="1290320"/>
          </a:xfrm>
          <a:prstGeom prst="rt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12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2643-876E-433E-9A7D-FB36BA4B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85207"/>
            <a:ext cx="10515600" cy="854074"/>
          </a:xfrm>
        </p:spPr>
        <p:txBody>
          <a:bodyPr/>
          <a:lstStyle/>
          <a:p>
            <a:r>
              <a:rPr lang="en-IN" dirty="0"/>
              <a:t>Types of matrices contd.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DF037-9FBA-4F27-81AE-FE83CF707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18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F4309-2FED-4509-8A0B-0E0C5FBA9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C1467-0C8E-4BBB-A62E-5BF2F7CC3770}"/>
              </a:ext>
            </a:extLst>
          </p:cNvPr>
          <p:cNvSpPr txBox="1"/>
          <p:nvPr/>
        </p:nvSpPr>
        <p:spPr>
          <a:xfrm>
            <a:off x="340360" y="1167603"/>
            <a:ext cx="2087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Triangular Matrix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DBCA3-8737-46AF-9EE5-18A775672303}"/>
              </a:ext>
            </a:extLst>
          </p:cNvPr>
          <p:cNvSpPr/>
          <p:nvPr/>
        </p:nvSpPr>
        <p:spPr>
          <a:xfrm>
            <a:off x="355600" y="1698810"/>
            <a:ext cx="1148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triangular matrix is a type of square matrix that has all values in the upper-right or lower-left</a:t>
            </a:r>
          </a:p>
          <a:p>
            <a:r>
              <a:rPr lang="en-US" sz="2000" dirty="0">
                <a:latin typeface="CMR12"/>
              </a:rPr>
              <a:t>of the matrix with the remaining elements filled with zero values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FA5A4-59CF-47A6-B7FE-E5BAC7C5032B}"/>
              </a:ext>
            </a:extLst>
          </p:cNvPr>
          <p:cNvSpPr txBox="1"/>
          <p:nvPr/>
        </p:nvSpPr>
        <p:spPr>
          <a:xfrm>
            <a:off x="355600" y="2681504"/>
            <a:ext cx="2763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Upper Triangular Matrix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468AD2-B0D5-4172-A4AE-D2F60CE22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99" y="3166149"/>
            <a:ext cx="2180599" cy="1119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972EE-E6DE-46C3-B69D-21A33F2B7E8D}"/>
              </a:ext>
            </a:extLst>
          </p:cNvPr>
          <p:cNvSpPr txBox="1"/>
          <p:nvPr/>
        </p:nvSpPr>
        <p:spPr>
          <a:xfrm>
            <a:off x="5171440" y="2700408"/>
            <a:ext cx="2763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Lower Triangular Matrix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05BCCB-F2F3-4B6F-941D-DA1254E5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966" y="3213268"/>
            <a:ext cx="2158841" cy="111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83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DBDFB-1CA9-4068-84FC-841E80BA5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19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06767-F4EB-4001-BB7E-A205BA304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E592E3-BEA5-43EF-930A-C26DF823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185207"/>
            <a:ext cx="10515600" cy="854074"/>
          </a:xfrm>
        </p:spPr>
        <p:txBody>
          <a:bodyPr/>
          <a:lstStyle/>
          <a:p>
            <a:r>
              <a:rPr lang="en-IN" dirty="0"/>
              <a:t>Types of matrices contd.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791FE-12C3-4B87-8C87-36E96A46B731}"/>
              </a:ext>
            </a:extLst>
          </p:cNvPr>
          <p:cNvSpPr txBox="1"/>
          <p:nvPr/>
        </p:nvSpPr>
        <p:spPr>
          <a:xfrm>
            <a:off x="398256" y="1041479"/>
            <a:ext cx="2087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Diagonal Matrix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41772-4FD4-401A-8178-DADC10A385A6}"/>
              </a:ext>
            </a:extLst>
          </p:cNvPr>
          <p:cNvSpPr/>
          <p:nvPr/>
        </p:nvSpPr>
        <p:spPr>
          <a:xfrm>
            <a:off x="340360" y="1477910"/>
            <a:ext cx="11851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diagonal matrix is one where values outside of the main diagonal have a zero value, where the</a:t>
            </a:r>
          </a:p>
          <a:p>
            <a:r>
              <a:rPr lang="en-US" sz="2000" dirty="0">
                <a:latin typeface="CMR12"/>
              </a:rPr>
              <a:t>main diagonal is taken from the top left of the matrix to the bottom right.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DB883-85F3-40EF-B51C-C4613FA2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73" y="2237506"/>
            <a:ext cx="1977165" cy="10122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BE2489-C9CA-43E8-9C1A-1A6BEBFA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8" y="3238156"/>
            <a:ext cx="1600323" cy="1302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1007B1-8776-4C7B-98D2-7AC6E8845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94" y="4461799"/>
            <a:ext cx="1329890" cy="11610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3022E0-3ED8-4E3B-AC75-F0CB59FA6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791" y="2916194"/>
            <a:ext cx="2670212" cy="16394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802550-720E-409E-B7BD-3DCB75E3FCBB}"/>
              </a:ext>
            </a:extLst>
          </p:cNvPr>
          <p:cNvSpPr/>
          <p:nvPr/>
        </p:nvSpPr>
        <p:spPr>
          <a:xfrm>
            <a:off x="4951593" y="3097309"/>
            <a:ext cx="6895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diagonal matrix does not have to be square. In the case of a rectangular matrix, the diagonal would cover the dimension with the smallest length;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D22F4-D6D4-44B3-A425-6AB53E90EE73}"/>
              </a:ext>
            </a:extLst>
          </p:cNvPr>
          <p:cNvSpPr txBox="1"/>
          <p:nvPr/>
        </p:nvSpPr>
        <p:spPr>
          <a:xfrm>
            <a:off x="2868269" y="2239085"/>
            <a:ext cx="2087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Non </a:t>
            </a:r>
            <a:r>
              <a:rPr lang="en-IN" dirty="0" err="1">
                <a:solidFill>
                  <a:srgbClr val="C00000"/>
                </a:solidFill>
              </a:rPr>
              <a:t>Sq</a:t>
            </a:r>
            <a:r>
              <a:rPr lang="en-IN" dirty="0">
                <a:solidFill>
                  <a:srgbClr val="C00000"/>
                </a:solidFill>
              </a:rPr>
              <a:t>: Diagonal Matrix 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6634AE-E364-4C6A-AC88-79CBD26D4671}"/>
              </a:ext>
            </a:extLst>
          </p:cNvPr>
          <p:cNvSpPr/>
          <p:nvPr/>
        </p:nvSpPr>
        <p:spPr>
          <a:xfrm rot="2351049">
            <a:off x="2972911" y="3469464"/>
            <a:ext cx="1869483" cy="33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21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7440-5C7B-473F-B036-BFF12194A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520" y="219016"/>
            <a:ext cx="2364402" cy="808505"/>
          </a:xfrm>
        </p:spPr>
        <p:txBody>
          <a:bodyPr/>
          <a:lstStyle/>
          <a:p>
            <a:r>
              <a:rPr lang="en-IN" dirty="0"/>
              <a:t>Agenda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0B130-B89F-408A-9AEB-CA0F1409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CD924-F09C-4201-A55F-1C0BA8F82368}"/>
              </a:ext>
            </a:extLst>
          </p:cNvPr>
          <p:cNvSpPr txBox="1"/>
          <p:nvPr/>
        </p:nvSpPr>
        <p:spPr>
          <a:xfrm>
            <a:off x="819587" y="1874870"/>
            <a:ext cx="8769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Introduction to Linear Algebra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/>
              <a:t>Numpy</a:t>
            </a:r>
            <a:r>
              <a:rPr lang="en-IN" sz="2000" dirty="0"/>
              <a:t> Basics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Vector Arithmetic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Matrix Arithmetic</a:t>
            </a:r>
          </a:p>
        </p:txBody>
      </p:sp>
    </p:spTree>
    <p:extLst>
      <p:ext uri="{BB962C8B-B14F-4D97-AF65-F5344CB8AC3E}">
        <p14:creationId xmlns:p14="http://schemas.microsoft.com/office/powerpoint/2010/main" val="394399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64F8F-DF51-4697-958A-E02D11886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20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D678-BDF3-4FC4-B66A-611F2D8D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FB2737-69DC-409A-B151-0709D34D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286807"/>
            <a:ext cx="10515600" cy="854074"/>
          </a:xfrm>
        </p:spPr>
        <p:txBody>
          <a:bodyPr/>
          <a:lstStyle/>
          <a:p>
            <a:r>
              <a:rPr lang="en-IN" dirty="0"/>
              <a:t>Types of matrices contd.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784274-9BC1-4F18-B0EE-C9F27B39B27F}"/>
              </a:ext>
            </a:extLst>
          </p:cNvPr>
          <p:cNvSpPr/>
          <p:nvPr/>
        </p:nvSpPr>
        <p:spPr>
          <a:xfrm>
            <a:off x="340360" y="1630849"/>
            <a:ext cx="5013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An identity matrix is a matrix that does not change any vector when we multiply</a:t>
            </a:r>
          </a:p>
          <a:p>
            <a:r>
              <a:rPr lang="en-US" sz="2000" dirty="0">
                <a:latin typeface="CMR12"/>
              </a:rPr>
              <a:t>that vector by that matrix.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9FEA3-FB9A-4928-BAD3-AF9633099812}"/>
              </a:ext>
            </a:extLst>
          </p:cNvPr>
          <p:cNvSpPr txBox="1"/>
          <p:nvPr/>
        </p:nvSpPr>
        <p:spPr>
          <a:xfrm>
            <a:off x="340360" y="1193504"/>
            <a:ext cx="2087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Identity Matrix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B1ECA-754C-45EB-8FD8-92A98E5D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4" y="2678524"/>
            <a:ext cx="2032886" cy="1372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3CA963-216B-4B82-92CF-1F3D1EF20B7E}"/>
              </a:ext>
            </a:extLst>
          </p:cNvPr>
          <p:cNvSpPr txBox="1"/>
          <p:nvPr/>
        </p:nvSpPr>
        <p:spPr>
          <a:xfrm>
            <a:off x="8336280" y="1214959"/>
            <a:ext cx="2087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Othogonal</a:t>
            </a:r>
            <a:r>
              <a:rPr lang="en-IN" dirty="0">
                <a:solidFill>
                  <a:srgbClr val="C00000"/>
                </a:solidFill>
              </a:rPr>
              <a:t> Matrix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15153-457C-43E0-A6C2-9740412916E3}"/>
              </a:ext>
            </a:extLst>
          </p:cNvPr>
          <p:cNvSpPr/>
          <p:nvPr/>
        </p:nvSpPr>
        <p:spPr>
          <a:xfrm>
            <a:off x="6882495" y="1706904"/>
            <a:ext cx="48954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Two vectors are orthogonal when their dot product equals zero.  If the length of each vector is 1</a:t>
            </a:r>
          </a:p>
          <a:p>
            <a:endParaRPr lang="en-US" sz="2000" dirty="0">
              <a:latin typeface="CMR12"/>
            </a:endParaRPr>
          </a:p>
          <a:p>
            <a:r>
              <a:rPr lang="en-US" sz="2000" dirty="0">
                <a:latin typeface="CMR12"/>
              </a:rPr>
              <a:t>then the vectors are called orthonormal because they are both orthogonal and normalized.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911DC-B984-4AA9-B798-238C86D1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97" y="4050341"/>
            <a:ext cx="1740560" cy="469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D139E5-F0FA-4FAB-9CE0-F6B700E08E9A}"/>
              </a:ext>
            </a:extLst>
          </p:cNvPr>
          <p:cNvSpPr txBox="1"/>
          <p:nvPr/>
        </p:nvSpPr>
        <p:spPr>
          <a:xfrm>
            <a:off x="8173877" y="4076828"/>
            <a:ext cx="68579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A01ED9-B187-4F14-BF9C-4E320CB8C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483" y="3989311"/>
            <a:ext cx="1645677" cy="55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F6E89-3E1C-4C97-BB90-AE4F6BFCF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495" y="5002020"/>
            <a:ext cx="2165715" cy="469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C314A1-A96A-47EB-860E-464AEE7A2BD0}"/>
              </a:ext>
            </a:extLst>
          </p:cNvPr>
          <p:cNvSpPr txBox="1"/>
          <p:nvPr/>
        </p:nvSpPr>
        <p:spPr>
          <a:xfrm>
            <a:off x="6882495" y="4545309"/>
            <a:ext cx="20878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Formal </a:t>
            </a:r>
            <a:r>
              <a:rPr lang="en-IN" dirty="0" err="1">
                <a:solidFill>
                  <a:srgbClr val="C00000"/>
                </a:solidFill>
              </a:rPr>
              <a:t>defn</a:t>
            </a:r>
            <a:r>
              <a:rPr lang="en-IN" dirty="0">
                <a:solidFill>
                  <a:srgbClr val="C00000"/>
                </a:solidFill>
              </a:rPr>
              <a:t>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6F94B0-239E-49D2-985A-D72C29C4D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082" y="5407691"/>
            <a:ext cx="1645677" cy="6637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CFDA35-DD77-4A5A-883D-E44A072CD680}"/>
              </a:ext>
            </a:extLst>
          </p:cNvPr>
          <p:cNvSpPr txBox="1"/>
          <p:nvPr/>
        </p:nvSpPr>
        <p:spPr>
          <a:xfrm>
            <a:off x="10259572" y="4930030"/>
            <a:ext cx="13143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8269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A2BE-592B-42CC-AC37-C4CE8373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4007"/>
            <a:ext cx="10515600" cy="569594"/>
          </a:xfrm>
        </p:spPr>
        <p:txBody>
          <a:bodyPr>
            <a:noAutofit/>
          </a:bodyPr>
          <a:lstStyle/>
          <a:p>
            <a:r>
              <a:rPr lang="en-IN" sz="4400" dirty="0"/>
              <a:t>Matrix operations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3EE55-2F3E-4C2E-A043-BB64D2D1D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21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EC880-27E9-49DF-9B61-1D8644EF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5EFFF-19F2-4A34-A450-91EE58F74C37}"/>
              </a:ext>
            </a:extLst>
          </p:cNvPr>
          <p:cNvSpPr txBox="1"/>
          <p:nvPr/>
        </p:nvSpPr>
        <p:spPr>
          <a:xfrm>
            <a:off x="458097" y="1086528"/>
            <a:ext cx="1620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Transpose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C471B-8A4C-4209-A795-37B32BD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" y="1584478"/>
            <a:ext cx="2261498" cy="16467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0287F-1E1B-42A1-BBB8-4E173C221784}"/>
              </a:ext>
            </a:extLst>
          </p:cNvPr>
          <p:cNvSpPr/>
          <p:nvPr/>
        </p:nvSpPr>
        <p:spPr>
          <a:xfrm>
            <a:off x="2078617" y="1117306"/>
            <a:ext cx="10038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A defined matrix can be transposed, which creates a new matrix with the number of columns</a:t>
            </a:r>
          </a:p>
          <a:p>
            <a:r>
              <a:rPr lang="en-IN" sz="2000" dirty="0">
                <a:latin typeface="CMR12"/>
              </a:rPr>
              <a:t>and rows flipped.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C6B7C-4D19-4E87-9E99-26DFACE9DC7A}"/>
              </a:ext>
            </a:extLst>
          </p:cNvPr>
          <p:cNvSpPr txBox="1"/>
          <p:nvPr/>
        </p:nvSpPr>
        <p:spPr>
          <a:xfrm>
            <a:off x="381000" y="3567420"/>
            <a:ext cx="1620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Inverse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3EF298-BD76-4E12-93CA-AF03D3CB4F57}"/>
              </a:ext>
            </a:extLst>
          </p:cNvPr>
          <p:cNvSpPr/>
          <p:nvPr/>
        </p:nvSpPr>
        <p:spPr>
          <a:xfrm>
            <a:off x="1503680" y="3626737"/>
            <a:ext cx="9784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Matrix inversion is a process that finds another matrix that when multiplied with the matrix,</a:t>
            </a:r>
          </a:p>
          <a:p>
            <a:r>
              <a:rPr lang="en-US" sz="2000" dirty="0">
                <a:latin typeface="CMR12"/>
              </a:rPr>
              <a:t>results in an identity matrix. Given a matrix </a:t>
            </a:r>
            <a:r>
              <a:rPr lang="en-US" sz="2000" dirty="0">
                <a:latin typeface="CMMI12"/>
              </a:rPr>
              <a:t>A</a:t>
            </a:r>
            <a:r>
              <a:rPr lang="en-US" sz="2000" dirty="0">
                <a:latin typeface="CMR12"/>
              </a:rPr>
              <a:t>, and matrix </a:t>
            </a:r>
            <a:r>
              <a:rPr lang="en-US" sz="2000" dirty="0">
                <a:latin typeface="CMMI12"/>
              </a:rPr>
              <a:t>B</a:t>
            </a:r>
            <a:r>
              <a:rPr lang="en-US" sz="2000" dirty="0">
                <a:latin typeface="CMR12"/>
              </a:rPr>
              <a:t>, such that </a:t>
            </a:r>
            <a:r>
              <a:rPr lang="en-US" sz="2000" dirty="0">
                <a:latin typeface="CMMI12"/>
              </a:rPr>
              <a:t>AB </a:t>
            </a:r>
            <a:r>
              <a:rPr lang="en-US" sz="2000" dirty="0">
                <a:latin typeface="CMR12"/>
              </a:rPr>
              <a:t>= </a:t>
            </a:r>
            <a:r>
              <a:rPr lang="en-US" sz="2000" dirty="0">
                <a:latin typeface="CMMI12"/>
              </a:rPr>
              <a:t>I</a:t>
            </a:r>
            <a:r>
              <a:rPr lang="en-US" sz="1100" dirty="0">
                <a:latin typeface="CMMI8"/>
              </a:rPr>
              <a:t>n </a:t>
            </a:r>
            <a:r>
              <a:rPr lang="en-US" sz="2000" dirty="0">
                <a:latin typeface="CMR12"/>
              </a:rPr>
              <a:t>or </a:t>
            </a:r>
            <a:r>
              <a:rPr lang="en-US" sz="2000" dirty="0">
                <a:latin typeface="CMMI12"/>
              </a:rPr>
              <a:t>BA </a:t>
            </a:r>
            <a:r>
              <a:rPr lang="en-US" sz="2000" dirty="0">
                <a:latin typeface="CMR12"/>
              </a:rPr>
              <a:t>= </a:t>
            </a:r>
            <a:r>
              <a:rPr lang="en-US" sz="2000" dirty="0">
                <a:latin typeface="CMMI12"/>
              </a:rPr>
              <a:t>I</a:t>
            </a:r>
            <a:r>
              <a:rPr lang="en-US" sz="1100" dirty="0">
                <a:latin typeface="CMMI8"/>
              </a:rPr>
              <a:t>n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26DA0F-4453-43FC-8715-E3BC5349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88" y="5163782"/>
            <a:ext cx="2418024" cy="5769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7BA5F-0A97-4AFC-B614-CFB64B2E7B04}"/>
              </a:ext>
            </a:extLst>
          </p:cNvPr>
          <p:cNvSpPr txBox="1"/>
          <p:nvPr/>
        </p:nvSpPr>
        <p:spPr>
          <a:xfrm>
            <a:off x="458097" y="4781300"/>
            <a:ext cx="11480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We have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9076D-A5C6-4510-975F-CAF871A996AE}"/>
              </a:ext>
            </a:extLst>
          </p:cNvPr>
          <p:cNvSpPr txBox="1"/>
          <p:nvPr/>
        </p:nvSpPr>
        <p:spPr>
          <a:xfrm>
            <a:off x="4084320" y="4971421"/>
            <a:ext cx="10566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IN" dirty="0"/>
              <a:t>Where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3E3CE7-525A-43B4-8052-9ABDC5693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2" y="5163781"/>
            <a:ext cx="1372429" cy="4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1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4CC65-7B58-4F9C-96C0-331DB2AD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22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CC882-05D2-4B1C-A6CA-073D6FCBC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898620-ADF1-4AB4-9163-48D98356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286807"/>
            <a:ext cx="10515600" cy="854074"/>
          </a:xfrm>
        </p:spPr>
        <p:txBody>
          <a:bodyPr/>
          <a:lstStyle/>
          <a:p>
            <a:r>
              <a:rPr lang="en-IN" dirty="0"/>
              <a:t>Inverse of a matrix:  contd.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C59BE-E4BA-4596-BA75-015DC226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4" t="20620" r="32981" b="57500"/>
          <a:stretch/>
        </p:blipFill>
        <p:spPr>
          <a:xfrm>
            <a:off x="582476" y="2200100"/>
            <a:ext cx="4009942" cy="1488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A2D74-86DE-463A-8C60-FC0A7E9E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8" y="3948312"/>
            <a:ext cx="3621338" cy="2359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F5566C-FF70-404B-A246-994D41482AD0}"/>
              </a:ext>
            </a:extLst>
          </p:cNvPr>
          <p:cNvSpPr txBox="1"/>
          <p:nvPr/>
        </p:nvSpPr>
        <p:spPr>
          <a:xfrm>
            <a:off x="182880" y="1331936"/>
            <a:ext cx="19138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How do we find inverse 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C53B3-AC5B-4912-8482-CD71576A6F28}"/>
              </a:ext>
            </a:extLst>
          </p:cNvPr>
          <p:cNvSpPr txBox="1"/>
          <p:nvPr/>
        </p:nvSpPr>
        <p:spPr>
          <a:xfrm>
            <a:off x="3484880" y="1237898"/>
            <a:ext cx="210311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simple 2x2  square matrix example </a:t>
            </a: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3A5B51-526F-4490-9F65-298BF20E4DFD}"/>
              </a:ext>
            </a:extLst>
          </p:cNvPr>
          <p:cNvSpPr/>
          <p:nvPr/>
        </p:nvSpPr>
        <p:spPr>
          <a:xfrm rot="3207252">
            <a:off x="2802057" y="1544494"/>
            <a:ext cx="457200" cy="7919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03F737-1BD0-4774-9B4F-ED3E3ED6E84E}"/>
              </a:ext>
            </a:extLst>
          </p:cNvPr>
          <p:cNvCxnSpPr/>
          <p:nvPr/>
        </p:nvCxnSpPr>
        <p:spPr>
          <a:xfrm>
            <a:off x="4526278" y="2449138"/>
            <a:ext cx="0" cy="3667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297E570-AD06-44B6-AF50-E64836C9CCD9}"/>
              </a:ext>
            </a:extLst>
          </p:cNvPr>
          <p:cNvSpPr/>
          <p:nvPr/>
        </p:nvSpPr>
        <p:spPr>
          <a:xfrm>
            <a:off x="3667760" y="6490230"/>
            <a:ext cx="47142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/>
              <a:t>https://www.mathsisfun.com/algebra/matrix-inverse.html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0C835A-861B-4D7C-AE2B-7E9050B5B071}"/>
              </a:ext>
            </a:extLst>
          </p:cNvPr>
          <p:cNvSpPr txBox="1"/>
          <p:nvPr/>
        </p:nvSpPr>
        <p:spPr>
          <a:xfrm>
            <a:off x="6934200" y="1210092"/>
            <a:ext cx="39217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Reality is not square always!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00F69F-EC0F-4BA1-9C34-EAC4782346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7" t="19421" r="21132" b="32188"/>
          <a:stretch/>
        </p:blipFill>
        <p:spPr>
          <a:xfrm>
            <a:off x="4784978" y="2329237"/>
            <a:ext cx="7370206" cy="33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34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388EE-0754-450A-91F9-1C96B6B96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23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9450B-A056-4E98-BA2C-19D810795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64B1A5-8F5A-41D1-9793-9AC278C0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" y="286807"/>
            <a:ext cx="10515600" cy="854074"/>
          </a:xfrm>
        </p:spPr>
        <p:txBody>
          <a:bodyPr/>
          <a:lstStyle/>
          <a:p>
            <a:r>
              <a:rPr lang="en-IN" dirty="0"/>
              <a:t>Inverse of a matrix:  contd.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B608D-EF59-4242-BF84-D2944495A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 t="17984" r="27442" b="5736"/>
          <a:stretch/>
        </p:blipFill>
        <p:spPr>
          <a:xfrm>
            <a:off x="266050" y="1862242"/>
            <a:ext cx="5189870" cy="4085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C1A5F-A7BC-4F20-A4F7-E09122158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99" t="16635" r="28314" b="6512"/>
          <a:stretch/>
        </p:blipFill>
        <p:spPr>
          <a:xfrm>
            <a:off x="6877399" y="2116921"/>
            <a:ext cx="4660012" cy="3830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1EE66F-F2FB-42DE-A80C-D03EAD6D0D79}"/>
              </a:ext>
            </a:extLst>
          </p:cNvPr>
          <p:cNvSpPr txBox="1"/>
          <p:nvPr/>
        </p:nvSpPr>
        <p:spPr>
          <a:xfrm>
            <a:off x="1562986" y="1312546"/>
            <a:ext cx="2923953" cy="382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The problem as it is 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00AB36-3DC7-43E4-95EE-A4D1BDD6C8ED}"/>
              </a:ext>
            </a:extLst>
          </p:cNvPr>
          <p:cNvCxnSpPr/>
          <p:nvPr/>
        </p:nvCxnSpPr>
        <p:spPr>
          <a:xfrm>
            <a:off x="6096000" y="1743740"/>
            <a:ext cx="0" cy="4486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B75CE65-EF45-4956-89D1-6F1D6439C180}"/>
              </a:ext>
            </a:extLst>
          </p:cNvPr>
          <p:cNvSpPr txBox="1"/>
          <p:nvPr/>
        </p:nvSpPr>
        <p:spPr>
          <a:xfrm>
            <a:off x="7932007" y="1280214"/>
            <a:ext cx="29239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Set up now in a more well known way!</a:t>
            </a:r>
          </a:p>
        </p:txBody>
      </p:sp>
    </p:spTree>
    <p:extLst>
      <p:ext uri="{BB962C8B-B14F-4D97-AF65-F5344CB8AC3E}">
        <p14:creationId xmlns:p14="http://schemas.microsoft.com/office/powerpoint/2010/main" val="58322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3673A-C2CE-4647-ADCB-CC9C8EF6A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24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3A58A-B1BB-4EEA-A37D-7DEA831AA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75D9D2-C605-426E-BE45-0F2B465AD319}"/>
              </a:ext>
            </a:extLst>
          </p:cNvPr>
          <p:cNvSpPr/>
          <p:nvPr/>
        </p:nvSpPr>
        <p:spPr>
          <a:xfrm>
            <a:off x="304800" y="1320904"/>
            <a:ext cx="989584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</a:rPr>
              <a:t>Calculating the Matrix of Minors,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</a:rPr>
              <a:t>Then turn that into the Matrix of Cofactors,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</a:rPr>
              <a:t>Then the </a:t>
            </a:r>
            <a:r>
              <a:rPr lang="en-US" dirty="0" err="1">
                <a:latin typeface="Verdana" panose="020B0604030504040204" pitchFamily="34" charset="0"/>
              </a:rPr>
              <a:t>Adjugate</a:t>
            </a:r>
            <a:r>
              <a:rPr lang="en-US" dirty="0">
                <a:latin typeface="Verdana" panose="020B0604030504040204" pitchFamily="34" charset="0"/>
              </a:rPr>
              <a:t>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</a:rPr>
              <a:t>multiply that by 1/Determinant.</a:t>
            </a:r>
            <a:endParaRPr lang="en-US" b="0" i="0" dirty="0">
              <a:effectLst/>
              <a:latin typeface="Verdana" panose="020B060403050404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072E47-BEF5-450E-9F9E-41C297EC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087"/>
            <a:ext cx="9540240" cy="854074"/>
          </a:xfrm>
        </p:spPr>
        <p:txBody>
          <a:bodyPr>
            <a:normAutofit/>
          </a:bodyPr>
          <a:lstStyle/>
          <a:p>
            <a:r>
              <a:rPr lang="en-IN" dirty="0"/>
              <a:t>Analytical steps to compute inverse 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F50F1-F858-427C-AFCF-D12819D4F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67" t="47852" r="22583" b="21481"/>
          <a:stretch/>
        </p:blipFill>
        <p:spPr>
          <a:xfrm>
            <a:off x="457200" y="3393668"/>
            <a:ext cx="72847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58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289FC-19D0-4BC8-9EA2-6984E36BE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25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4C3B8-D736-4F39-8F36-095E5B1F5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97A746-BE07-4D51-9E9C-866DCBCB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087"/>
            <a:ext cx="9540240" cy="854074"/>
          </a:xfrm>
        </p:spPr>
        <p:txBody>
          <a:bodyPr>
            <a:normAutofit/>
          </a:bodyPr>
          <a:lstStyle/>
          <a:p>
            <a:r>
              <a:rPr lang="en-IN" dirty="0"/>
              <a:t>Analytical steps to compute inverse 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3AE8C-BD8E-4458-9EB4-32D5A17DA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t="14222" r="28250" b="13630"/>
          <a:stretch/>
        </p:blipFill>
        <p:spPr>
          <a:xfrm>
            <a:off x="4401610" y="1456258"/>
            <a:ext cx="6381750" cy="4947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EDA255-E752-4235-83E9-12C03A28EE3B}"/>
              </a:ext>
            </a:extLst>
          </p:cNvPr>
          <p:cNvSpPr txBox="1"/>
          <p:nvPr/>
        </p:nvSpPr>
        <p:spPr>
          <a:xfrm>
            <a:off x="304800" y="1263898"/>
            <a:ext cx="35356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Step1 : Matrix of Minors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DD591D-91B6-4C64-ACAC-D93DF5AE268C}"/>
              </a:ext>
            </a:extLst>
          </p:cNvPr>
          <p:cNvSpPr/>
          <p:nvPr/>
        </p:nvSpPr>
        <p:spPr>
          <a:xfrm>
            <a:off x="304800" y="1789328"/>
            <a:ext cx="621765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7030A0"/>
                </a:solidFill>
                <a:latin typeface="CMR12"/>
              </a:rPr>
              <a:t>For each element of the matrix:</a:t>
            </a:r>
          </a:p>
          <a:p>
            <a:endParaRPr lang="en-IN" sz="2000" dirty="0">
              <a:latin typeface="CMR1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Ignore the values on the current row and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Calculate the determinant of the remaining values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71FC7-104F-475A-BCFE-34705385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52" y="3469930"/>
            <a:ext cx="1938696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67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8E7B9-417E-4313-8906-BE6217A8D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26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0046E-F5F0-4816-B263-CCF6EBB5AB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0C094C-9AAC-4DBA-B2C3-533FA2BA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087"/>
            <a:ext cx="9540240" cy="854074"/>
          </a:xfrm>
        </p:spPr>
        <p:txBody>
          <a:bodyPr>
            <a:normAutofit/>
          </a:bodyPr>
          <a:lstStyle/>
          <a:p>
            <a:r>
              <a:rPr lang="en-IN" dirty="0"/>
              <a:t>Analytical steps to compute inverse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5D5291-CD36-4860-81D8-44FD7A79B8F3}"/>
              </a:ext>
            </a:extLst>
          </p:cNvPr>
          <p:cNvSpPr txBox="1"/>
          <p:nvPr/>
        </p:nvSpPr>
        <p:spPr>
          <a:xfrm>
            <a:off x="276225" y="3952844"/>
            <a:ext cx="35356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Step 3 : </a:t>
            </a:r>
            <a:r>
              <a:rPr lang="en-IN" dirty="0" err="1">
                <a:solidFill>
                  <a:srgbClr val="C00000"/>
                </a:solidFill>
              </a:rPr>
              <a:t>Adjugate</a:t>
            </a:r>
            <a:r>
              <a:rPr lang="en-IN" dirty="0">
                <a:solidFill>
                  <a:srgbClr val="C00000"/>
                </a:solidFill>
              </a:rPr>
              <a:t> or Adjoint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3A0908-648F-401F-AC00-387A332F3D2F}"/>
              </a:ext>
            </a:extLst>
          </p:cNvPr>
          <p:cNvSpPr/>
          <p:nvPr/>
        </p:nvSpPr>
        <p:spPr>
          <a:xfrm>
            <a:off x="381000" y="1690356"/>
            <a:ext cx="1127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This is easy! Just apply a "checkerboard" of minuses to the "Matrix of Minors". In other words, we need to change the sign of alternate cells, like this: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E16CF-A492-4B8C-9402-445D51141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87" t="52500" r="35234" b="31944"/>
          <a:stretch/>
        </p:blipFill>
        <p:spPr>
          <a:xfrm>
            <a:off x="76200" y="2415586"/>
            <a:ext cx="6667500" cy="1455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05AFF-BBCF-45F9-92BA-715CFDFC3B5D}"/>
              </a:ext>
            </a:extLst>
          </p:cNvPr>
          <p:cNvSpPr txBox="1"/>
          <p:nvPr/>
        </p:nvSpPr>
        <p:spPr>
          <a:xfrm>
            <a:off x="371475" y="1241792"/>
            <a:ext cx="353568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Step 2 : Matrix of Co factors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B63B6-FA5B-432E-82B7-9F15AF838985}"/>
              </a:ext>
            </a:extLst>
          </p:cNvPr>
          <p:cNvSpPr/>
          <p:nvPr/>
        </p:nvSpPr>
        <p:spPr>
          <a:xfrm>
            <a:off x="360044" y="4419150"/>
            <a:ext cx="1152715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Verdana" panose="020B0604030504040204" pitchFamily="34" charset="0"/>
              </a:rPr>
              <a:t>Now "Transpose" all elements of the previous matrix... in other words swap their positions over the diagonal (the diagonal stays the same):</a:t>
            </a:r>
            <a:endParaRPr lang="en-IN" sz="1600" dirty="0">
              <a:solidFill>
                <a:srgbClr val="333333"/>
              </a:solidFill>
              <a:latin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09437-E573-40F6-926B-645579E4D9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81" t="33175" r="43516" b="51944"/>
          <a:stretch/>
        </p:blipFill>
        <p:spPr>
          <a:xfrm>
            <a:off x="4211954" y="4903447"/>
            <a:ext cx="2243337" cy="142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8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300B0-DC90-4956-BED2-70F4B58A4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27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2B38E-FC7D-4D9B-B2A3-FD796B680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9DA18-EF4D-484C-B23C-1B81640A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087"/>
            <a:ext cx="9540240" cy="854074"/>
          </a:xfrm>
        </p:spPr>
        <p:txBody>
          <a:bodyPr>
            <a:normAutofit/>
          </a:bodyPr>
          <a:lstStyle/>
          <a:p>
            <a:r>
              <a:rPr lang="en-IN"/>
              <a:t>Analytical steps to compute inverse . 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5F973-FC8F-4588-9A86-146D6F1E592B}"/>
              </a:ext>
            </a:extLst>
          </p:cNvPr>
          <p:cNvSpPr txBox="1"/>
          <p:nvPr/>
        </p:nvSpPr>
        <p:spPr>
          <a:xfrm>
            <a:off x="304799" y="1263898"/>
            <a:ext cx="40100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rgbClr val="C00000"/>
                </a:solidFill>
              </a:rPr>
              <a:t>Step 4 : Multiply by 1/determinant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AAF7D-0EF6-4E30-A0E1-0758324E4CF6}"/>
              </a:ext>
            </a:extLst>
          </p:cNvPr>
          <p:cNvSpPr txBox="1"/>
          <p:nvPr/>
        </p:nvSpPr>
        <p:spPr>
          <a:xfrm>
            <a:off x="304799" y="1765547"/>
            <a:ext cx="2781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Let us find the determinant first!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4D941-F6E2-47D6-ADC0-9C0C6800E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83" t="38815" r="33417" b="45333"/>
          <a:stretch/>
        </p:blipFill>
        <p:spPr>
          <a:xfrm>
            <a:off x="386080" y="2559583"/>
            <a:ext cx="4084320" cy="1087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AD6308-9C47-415A-AA7F-B782D1CF1CE8}"/>
              </a:ext>
            </a:extLst>
          </p:cNvPr>
          <p:cNvSpPr/>
          <p:nvPr/>
        </p:nvSpPr>
        <p:spPr>
          <a:xfrm>
            <a:off x="386080" y="3914601"/>
            <a:ext cx="602488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practice we can just multiply each of the top row elements by the cofactor for the same location:</a:t>
            </a:r>
          </a:p>
          <a:p>
            <a:endParaRPr lang="en-US" dirty="0"/>
          </a:p>
          <a:p>
            <a:r>
              <a:rPr lang="en-US" dirty="0"/>
              <a:t>Elements of top row: 3, 0, 2</a:t>
            </a:r>
          </a:p>
          <a:p>
            <a:r>
              <a:rPr lang="en-US" dirty="0"/>
              <a:t>Cofactors for top row: 2, −2, 2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Determinant = 3×2 + 0×(−2) + 2×2 = 10</a:t>
            </a:r>
            <a:endParaRPr lang="en-IN" dirty="0">
              <a:solidFill>
                <a:srgbClr val="7030A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BEC2F2-5B7A-4F7D-9722-27DF023B7EB9}"/>
              </a:ext>
            </a:extLst>
          </p:cNvPr>
          <p:cNvCxnSpPr/>
          <p:nvPr/>
        </p:nvCxnSpPr>
        <p:spPr>
          <a:xfrm>
            <a:off x="6096000" y="1648619"/>
            <a:ext cx="0" cy="48672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E8049F-9CD1-4931-BD2C-B1E3F805D24D}"/>
              </a:ext>
            </a:extLst>
          </p:cNvPr>
          <p:cNvSpPr txBox="1"/>
          <p:nvPr/>
        </p:nvSpPr>
        <p:spPr>
          <a:xfrm>
            <a:off x="6451784" y="1648619"/>
            <a:ext cx="49206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Now multiply the </a:t>
            </a:r>
            <a:r>
              <a:rPr lang="en-IN" dirty="0" err="1">
                <a:solidFill>
                  <a:srgbClr val="7030A0"/>
                </a:solidFill>
              </a:rPr>
              <a:t>Adjugate</a:t>
            </a:r>
            <a:r>
              <a:rPr lang="en-IN" dirty="0">
                <a:solidFill>
                  <a:srgbClr val="7030A0"/>
                </a:solidFill>
              </a:rPr>
              <a:t> by 1/determinant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252CAE-A792-4C3B-B585-F8B997C53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7" t="42932" r="34141" b="33542"/>
          <a:stretch/>
        </p:blipFill>
        <p:spPr>
          <a:xfrm>
            <a:off x="6427141" y="2813429"/>
            <a:ext cx="5395924" cy="22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821E9-09A9-464A-A213-4DA38892D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28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169A-0071-46C4-AD73-E5AED339F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06014F-B07C-47FA-9F33-2B41483CF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8087"/>
            <a:ext cx="9540240" cy="854074"/>
          </a:xfrm>
        </p:spPr>
        <p:txBody>
          <a:bodyPr>
            <a:normAutofit/>
          </a:bodyPr>
          <a:lstStyle/>
          <a:p>
            <a:r>
              <a:rPr lang="en-IN" dirty="0"/>
              <a:t>Trace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AC017-7D6B-43B2-BE0B-341773C38747}"/>
              </a:ext>
            </a:extLst>
          </p:cNvPr>
          <p:cNvSpPr/>
          <p:nvPr/>
        </p:nvSpPr>
        <p:spPr>
          <a:xfrm>
            <a:off x="304800" y="1253697"/>
            <a:ext cx="8705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The trace operator gives the sum of all of the diagonal entries of a matrix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70C1CB-A8FF-439D-9684-3466129F94A4}"/>
              </a:ext>
            </a:extLst>
          </p:cNvPr>
          <p:cNvSpPr/>
          <p:nvPr/>
        </p:nvSpPr>
        <p:spPr>
          <a:xfrm>
            <a:off x="304800" y="1860589"/>
            <a:ext cx="10420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The operation of calculating a trace on a square matrix is described using the notation </a:t>
            </a:r>
            <a:r>
              <a:rPr lang="en-US" sz="2000" i="1" dirty="0">
                <a:solidFill>
                  <a:srgbClr val="C00000"/>
                </a:solidFill>
                <a:latin typeface="CMMI12"/>
              </a:rPr>
              <a:t>tr</a:t>
            </a:r>
            <a:r>
              <a:rPr lang="en-US" sz="2000" dirty="0">
                <a:solidFill>
                  <a:srgbClr val="C00000"/>
                </a:solidFill>
                <a:latin typeface="CMR12"/>
              </a:rPr>
              <a:t>(</a:t>
            </a:r>
            <a:r>
              <a:rPr lang="en-US" sz="2000" dirty="0">
                <a:solidFill>
                  <a:srgbClr val="C00000"/>
                </a:solidFill>
                <a:latin typeface="CMMI12"/>
              </a:rPr>
              <a:t>A</a:t>
            </a:r>
            <a:r>
              <a:rPr lang="en-US" sz="2000" dirty="0">
                <a:solidFill>
                  <a:srgbClr val="C00000"/>
                </a:solidFill>
                <a:latin typeface="CMR12"/>
              </a:rPr>
              <a:t>)</a:t>
            </a:r>
          </a:p>
          <a:p>
            <a:r>
              <a:rPr lang="en-US" sz="2000" dirty="0">
                <a:latin typeface="CMR12"/>
              </a:rPr>
              <a:t>where </a:t>
            </a:r>
            <a:r>
              <a:rPr lang="en-US" sz="2000" dirty="0">
                <a:latin typeface="CMMI12"/>
              </a:rPr>
              <a:t>A </a:t>
            </a:r>
            <a:r>
              <a:rPr lang="en-US" sz="2000" dirty="0">
                <a:latin typeface="CMR12"/>
              </a:rPr>
              <a:t>is the square matrix on which the operation is being performed.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33AE6-804F-4E24-A94B-802A093846CB}"/>
              </a:ext>
            </a:extLst>
          </p:cNvPr>
          <p:cNvSpPr txBox="1"/>
          <p:nvPr/>
        </p:nvSpPr>
        <p:spPr>
          <a:xfrm>
            <a:off x="304800" y="2775257"/>
            <a:ext cx="418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Thus for a 3x3 matrix we have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B339D-149A-4966-8927-2A7BA57FF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75" y="3206903"/>
            <a:ext cx="2855680" cy="53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58649A-8CBA-4383-A028-012F4582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58" y="3845331"/>
            <a:ext cx="4607776" cy="5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5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6FC2-7803-42AC-B433-93C228C4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DA906-A5D2-4F69-945B-1A21086FA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29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A669E-5A8B-44A8-AA16-CB46E9B49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D6F32-80EC-4532-89EA-32BC0E8C6F5C}"/>
              </a:ext>
            </a:extLst>
          </p:cNvPr>
          <p:cNvSpPr/>
          <p:nvPr/>
        </p:nvSpPr>
        <p:spPr>
          <a:xfrm>
            <a:off x="776489" y="1498671"/>
            <a:ext cx="103944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MR12"/>
              </a:rPr>
              <a:t>The rank of a matrix is the estimate of the number of linearly independent rows or columns in</a:t>
            </a:r>
          </a:p>
          <a:p>
            <a:r>
              <a:rPr lang="en-US" sz="2000" dirty="0">
                <a:latin typeface="CMR12"/>
              </a:rPr>
              <a:t>a matrix. The rank of a matrix M is often denoted as the function </a:t>
            </a:r>
            <a:r>
              <a:rPr lang="en-US" sz="2000" dirty="0">
                <a:latin typeface="CMMI12"/>
              </a:rPr>
              <a:t>rank</a:t>
            </a:r>
            <a:r>
              <a:rPr lang="en-US" sz="2000" dirty="0">
                <a:latin typeface="CMR12"/>
              </a:rPr>
              <a:t>().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46835-F269-4BC9-934E-87F00AF30E61}"/>
              </a:ext>
            </a:extLst>
          </p:cNvPr>
          <p:cNvSpPr txBox="1"/>
          <p:nvPr/>
        </p:nvSpPr>
        <p:spPr>
          <a:xfrm>
            <a:off x="380195" y="2942002"/>
            <a:ext cx="30525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2x2 matrix of Rank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9307D2-1B18-4F12-B1D4-91E0E1A83907}"/>
                  </a:ext>
                </a:extLst>
              </p:cNvPr>
              <p:cNvSpPr/>
              <p:nvPr/>
            </p:nvSpPr>
            <p:spPr>
              <a:xfrm>
                <a:off x="1141523" y="3457870"/>
                <a:ext cx="764953" cy="579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9307D2-1B18-4F12-B1D4-91E0E1A83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3" y="3457870"/>
                <a:ext cx="764953" cy="579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4BF051-B5F1-424A-89F5-1CEBC34D3D58}"/>
                  </a:ext>
                </a:extLst>
              </p:cNvPr>
              <p:cNvSpPr/>
              <p:nvPr/>
            </p:nvSpPr>
            <p:spPr>
              <a:xfrm>
                <a:off x="4389548" y="4235386"/>
                <a:ext cx="764953" cy="577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E4BF051-B5F1-424A-89F5-1CEBC34D3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548" y="4235386"/>
                <a:ext cx="764953" cy="577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56A424-F00F-4C17-B68F-906F0A840241}"/>
              </a:ext>
            </a:extLst>
          </p:cNvPr>
          <p:cNvSpPr txBox="1"/>
          <p:nvPr/>
        </p:nvSpPr>
        <p:spPr>
          <a:xfrm>
            <a:off x="6637717" y="4320730"/>
            <a:ext cx="30525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2x2 matrix of Rank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4AFD6B-05C9-476F-A665-62262CBC4F83}"/>
                  </a:ext>
                </a:extLst>
              </p:cNvPr>
              <p:cNvSpPr/>
              <p:nvPr/>
            </p:nvSpPr>
            <p:spPr>
              <a:xfrm>
                <a:off x="7685198" y="4779427"/>
                <a:ext cx="764953" cy="579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IN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IN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4AFD6B-05C9-476F-A665-62262CBC4F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198" y="4779427"/>
                <a:ext cx="764953" cy="579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29EAD9-F8C3-4433-AB07-6B3078FFA35F}"/>
              </a:ext>
            </a:extLst>
          </p:cNvPr>
          <p:cNvSpPr txBox="1"/>
          <p:nvPr/>
        </p:nvSpPr>
        <p:spPr>
          <a:xfrm>
            <a:off x="3585156" y="3891605"/>
            <a:ext cx="30525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2x2 matrix of Rank 1</a:t>
            </a:r>
          </a:p>
        </p:txBody>
      </p:sp>
    </p:spTree>
    <p:extLst>
      <p:ext uri="{BB962C8B-B14F-4D97-AF65-F5344CB8AC3E}">
        <p14:creationId xmlns:p14="http://schemas.microsoft.com/office/powerpoint/2010/main" val="325480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FFB4-3468-415E-9575-DB04F2B7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92" y="185207"/>
            <a:ext cx="9247587" cy="629920"/>
          </a:xfrm>
        </p:spPr>
        <p:txBody>
          <a:bodyPr>
            <a:normAutofit fontScale="90000"/>
          </a:bodyPr>
          <a:lstStyle/>
          <a:p>
            <a:r>
              <a:rPr lang="en-IN" dirty="0"/>
              <a:t>Introduction to Linear Algebra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50B63-BD44-4571-87CB-0B75FBD50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3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B9817-FBF3-4062-B814-CF896B9B4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151E2A-CEB8-4363-AD07-6FDC424753A2}"/>
              </a:ext>
            </a:extLst>
          </p:cNvPr>
          <p:cNvSpPr txBox="1"/>
          <p:nvPr/>
        </p:nvSpPr>
        <p:spPr>
          <a:xfrm>
            <a:off x="231692" y="975360"/>
            <a:ext cx="24607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layman’s definition: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56FFE-6DF7-4FFD-B6CB-8C080BC4D9DB}"/>
              </a:ext>
            </a:extLst>
          </p:cNvPr>
          <p:cNvSpPr txBox="1"/>
          <p:nvPr/>
        </p:nvSpPr>
        <p:spPr>
          <a:xfrm>
            <a:off x="579120" y="1645920"/>
            <a:ext cx="107391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algebra is the mathematics of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Matrices and vectors are the language of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algebra is about linear combinations.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That is, using arithmetic on columns of numbers called vectors and arrays of numbers called matrices, to create new columns and arrays of numbers.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6C4130-6C1B-49C6-BDBD-9C3D1E36EEBE}"/>
                  </a:ext>
                </a:extLst>
              </p:cNvPr>
              <p:cNvSpPr/>
              <p:nvPr/>
            </p:nvSpPr>
            <p:spPr>
              <a:xfrm>
                <a:off x="394252" y="4030985"/>
                <a:ext cx="1493520" cy="597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IN" sz="12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6C4130-6C1B-49C6-BDBD-9C3D1E36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52" y="4030985"/>
                <a:ext cx="1493520" cy="597728"/>
              </a:xfrm>
              <a:prstGeom prst="rect">
                <a:avLst/>
              </a:prstGeom>
              <a:blipFill>
                <a:blip r:embed="rId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73CDC4-6E2F-4BD8-B61A-57D2FEB341E5}"/>
                  </a:ext>
                </a:extLst>
              </p:cNvPr>
              <p:cNvSpPr/>
              <p:nvPr/>
            </p:nvSpPr>
            <p:spPr>
              <a:xfrm>
                <a:off x="2193566" y="4213782"/>
                <a:ext cx="3506194" cy="1080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=5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+7</m:t>
                      </m:r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=3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+8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+5</m:t>
                      </m:r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=4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+7</m:t>
                      </m:r>
                      <m:sSub>
                        <m:sSubPr>
                          <m:ctrlP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+9</m:t>
                      </m:r>
                    </m:oMath>
                  </m:oMathPara>
                </a14:m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73CDC4-6E2F-4BD8-B61A-57D2FEB34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566" y="4213782"/>
                <a:ext cx="3506194" cy="1080296"/>
              </a:xfrm>
              <a:prstGeom prst="rect">
                <a:avLst/>
              </a:prstGeom>
              <a:blipFill>
                <a:blip r:embed="rId3"/>
                <a:stretch>
                  <a:fillRect b="-11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3AEA37C-CA46-421F-9E6A-AFD820C85F1E}"/>
              </a:ext>
            </a:extLst>
          </p:cNvPr>
          <p:cNvSpPr txBox="1"/>
          <p:nvPr/>
        </p:nvSpPr>
        <p:spPr>
          <a:xfrm>
            <a:off x="6490252" y="3584049"/>
            <a:ext cx="2460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Linear Algebra notation 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17536-C573-4372-B771-E4D4AC59C84B}"/>
              </a:ext>
            </a:extLst>
          </p:cNvPr>
          <p:cNvSpPr txBox="1"/>
          <p:nvPr/>
        </p:nvSpPr>
        <p:spPr>
          <a:xfrm>
            <a:off x="231692" y="3486031"/>
            <a:ext cx="24607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linear equation: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BE326-0831-445F-8E7A-27F52CFA49C4}"/>
              </a:ext>
            </a:extLst>
          </p:cNvPr>
          <p:cNvSpPr txBox="1"/>
          <p:nvPr/>
        </p:nvSpPr>
        <p:spPr>
          <a:xfrm>
            <a:off x="2958658" y="3536674"/>
            <a:ext cx="2460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 system of  linear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CDB971-61CB-41E5-A3DF-3DB4EA1C1900}"/>
                  </a:ext>
                </a:extLst>
              </p:cNvPr>
              <p:cNvSpPr/>
              <p:nvPr/>
            </p:nvSpPr>
            <p:spPr>
              <a:xfrm>
                <a:off x="6573817" y="4261157"/>
                <a:ext cx="114678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9CDB971-61CB-41E5-A3DF-3DB4EA1C19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817" y="4261157"/>
                <a:ext cx="1146789" cy="384721"/>
              </a:xfrm>
              <a:prstGeom prst="rect">
                <a:avLst/>
              </a:prstGeom>
              <a:blipFill>
                <a:blip r:embed="rId4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62EDE7-DD84-4447-9162-091CBDB9DA17}"/>
              </a:ext>
            </a:extLst>
          </p:cNvPr>
          <p:cNvCxnSpPr>
            <a:cxnSpLocks/>
          </p:cNvCxnSpPr>
          <p:nvPr/>
        </p:nvCxnSpPr>
        <p:spPr>
          <a:xfrm flipH="1" flipV="1">
            <a:off x="5151120" y="5064812"/>
            <a:ext cx="1097280" cy="325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C9045D9-77FA-4F7E-98A0-152598234CA6}"/>
              </a:ext>
            </a:extLst>
          </p:cNvPr>
          <p:cNvSpPr txBox="1"/>
          <p:nvPr/>
        </p:nvSpPr>
        <p:spPr>
          <a:xfrm>
            <a:off x="6340994" y="5410909"/>
            <a:ext cx="4977246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3 Equations :  2 Unknowns -  but usually we may have the other way around!</a:t>
            </a:r>
          </a:p>
        </p:txBody>
      </p:sp>
    </p:spTree>
    <p:extLst>
      <p:ext uri="{BB962C8B-B14F-4D97-AF65-F5344CB8AC3E}">
        <p14:creationId xmlns:p14="http://schemas.microsoft.com/office/powerpoint/2010/main" val="2397518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8B65-44FA-41CC-84CE-3C7FDDD53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075" y="2813051"/>
            <a:ext cx="3371850" cy="711199"/>
          </a:xfrm>
        </p:spPr>
        <p:txBody>
          <a:bodyPr/>
          <a:lstStyle/>
          <a:p>
            <a:r>
              <a:rPr lang="en-IN" dirty="0"/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16F3-E05F-43BF-B72B-61D745C35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30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1372D-7DE1-4BC4-ADDA-B4CB47C8B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1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7384-186E-41AF-A386-927D3E25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13" y="364636"/>
            <a:ext cx="10515600" cy="528954"/>
          </a:xfrm>
        </p:spPr>
        <p:txBody>
          <a:bodyPr>
            <a:normAutofit fontScale="90000"/>
          </a:bodyPr>
          <a:lstStyle/>
          <a:p>
            <a:r>
              <a:rPr lang="en-IN" dirty="0"/>
              <a:t>Linear Algebra for ML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B09BD-6FF1-405B-A8E0-020C80EDF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4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D0F98-C3A1-4A0A-8626-6BC53D2F3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4D1EA-0348-4138-B551-8B1625AF64FB}"/>
              </a:ext>
            </a:extLst>
          </p:cNvPr>
          <p:cNvSpPr txBox="1"/>
          <p:nvPr/>
        </p:nvSpPr>
        <p:spPr>
          <a:xfrm>
            <a:off x="2042160" y="1220349"/>
            <a:ext cx="319222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 3 Reasons not to learn it 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028EC-1032-4764-92CB-5EEF4ABA0D34}"/>
              </a:ext>
            </a:extLst>
          </p:cNvPr>
          <p:cNvSpPr/>
          <p:nvPr/>
        </p:nvSpPr>
        <p:spPr>
          <a:xfrm>
            <a:off x="61954" y="1966898"/>
            <a:ext cx="72440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MBX12"/>
              </a:rPr>
              <a:t>It's not required</a:t>
            </a: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MR12"/>
              </a:rPr>
              <a:t>. </a:t>
            </a:r>
          </a:p>
          <a:p>
            <a:r>
              <a:rPr lang="en-US" sz="2000" dirty="0">
                <a:latin typeface="CMR12"/>
              </a:rPr>
              <a:t>	Having an appreciation for the abstract operations that 	underly some machine learning algorithms is not required 	to use ML </a:t>
            </a:r>
          </a:p>
          <a:p>
            <a:endParaRPr lang="en-IN" sz="2000" dirty="0">
              <a:latin typeface="CMR1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MBX12"/>
              </a:rPr>
              <a:t>It's slow</a:t>
            </a:r>
          </a:p>
          <a:p>
            <a:r>
              <a:rPr lang="en-US" sz="2000" dirty="0">
                <a:latin typeface="CMR12"/>
              </a:rPr>
              <a:t>	Taking months to years to study an entire related field </a:t>
            </a:r>
          </a:p>
          <a:p>
            <a:r>
              <a:rPr lang="en-US" sz="2000" dirty="0">
                <a:latin typeface="CMR12"/>
              </a:rPr>
              <a:t>	before machine learning will delay your work goals</a:t>
            </a:r>
          </a:p>
          <a:p>
            <a:endParaRPr lang="en-IN" sz="2000" dirty="0">
              <a:latin typeface="CMR1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F72"/>
              </a:rPr>
              <a:t>I</a:t>
            </a: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MBX12"/>
              </a:rPr>
              <a:t>t's a huge field</a:t>
            </a:r>
            <a:r>
              <a:rPr lang="en-US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CMR12"/>
              </a:rPr>
              <a:t>. </a:t>
            </a:r>
          </a:p>
          <a:p>
            <a:r>
              <a:rPr lang="en-US" sz="2000" dirty="0">
                <a:latin typeface="CMR12"/>
              </a:rPr>
              <a:t>	Not all of linear algebra is relevant to theoretical machine 	learning, let </a:t>
            </a:r>
            <a:r>
              <a:rPr lang="en-IN" sz="2000" dirty="0">
                <a:latin typeface="CMR12"/>
              </a:rPr>
              <a:t>alone applied machine learning.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43914-E367-4A17-9D65-DA1185107FBF}"/>
              </a:ext>
            </a:extLst>
          </p:cNvPr>
          <p:cNvSpPr txBox="1"/>
          <p:nvPr/>
        </p:nvSpPr>
        <p:spPr>
          <a:xfrm>
            <a:off x="7995920" y="1184231"/>
            <a:ext cx="29483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Why  at all dig so deep like in the math below ?</a:t>
            </a:r>
          </a:p>
        </p:txBody>
      </p:sp>
    </p:spTree>
    <p:extLst>
      <p:ext uri="{BB962C8B-B14F-4D97-AF65-F5344CB8AC3E}">
        <p14:creationId xmlns:p14="http://schemas.microsoft.com/office/powerpoint/2010/main" val="134342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43A6-C5B5-48D8-A594-387CF256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10234"/>
          </a:xfrm>
        </p:spPr>
        <p:txBody>
          <a:bodyPr>
            <a:normAutofit fontScale="90000"/>
          </a:bodyPr>
          <a:lstStyle/>
          <a:p>
            <a:r>
              <a:rPr lang="en-IN" dirty="0"/>
              <a:t>Reasons to know Linear Algebra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69253-57B3-4A00-A0C3-395B83BDE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5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47AA0-5997-4E58-9049-A0C50672C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2FCDF-1E74-4C1D-A5ED-4B8436BAAE69}"/>
              </a:ext>
            </a:extLst>
          </p:cNvPr>
          <p:cNvSpPr txBox="1"/>
          <p:nvPr/>
        </p:nvSpPr>
        <p:spPr>
          <a:xfrm>
            <a:off x="434892" y="3247188"/>
            <a:ext cx="24607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One hot encoding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1487B2-F9E4-4B38-8F24-D5BA844708F8}"/>
              </a:ext>
            </a:extLst>
          </p:cNvPr>
          <p:cNvSpPr/>
          <p:nvPr/>
        </p:nvSpPr>
        <p:spPr>
          <a:xfrm>
            <a:off x="386080" y="1887188"/>
            <a:ext cx="295656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latin typeface="CMTT10"/>
              </a:rPr>
              <a:t>5.1,3.5,1.4,0.2,Iris-setosa</a:t>
            </a:r>
          </a:p>
          <a:p>
            <a:r>
              <a:rPr lang="en-IN" sz="1400" dirty="0">
                <a:latin typeface="CMTT10"/>
              </a:rPr>
              <a:t>4.9,3.0,1.4,0.2,Iris-setosa</a:t>
            </a:r>
          </a:p>
          <a:p>
            <a:r>
              <a:rPr lang="en-IN" sz="1400" dirty="0">
                <a:latin typeface="CMTT10"/>
              </a:rPr>
              <a:t>4.7,3.2,1.3,0.2,Iris-setosa</a:t>
            </a:r>
          </a:p>
          <a:p>
            <a:r>
              <a:rPr lang="en-IN" sz="1400" dirty="0">
                <a:latin typeface="CMTT10"/>
              </a:rPr>
              <a:t>4.6,3.1,1.5,0.2,Iris-setosa</a:t>
            </a:r>
          </a:p>
          <a:p>
            <a:r>
              <a:rPr lang="en-IN" sz="1400" dirty="0">
                <a:latin typeface="CMTT10"/>
              </a:rPr>
              <a:t>5.0,3.6,1.4,0.2,Iris-setosa</a:t>
            </a:r>
            <a:endParaRPr lang="en-IN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2A9AAF-697A-4A95-B003-FE2677B06DC4}"/>
              </a:ext>
            </a:extLst>
          </p:cNvPr>
          <p:cNvCxnSpPr>
            <a:cxnSpLocks/>
          </p:cNvCxnSpPr>
          <p:nvPr/>
        </p:nvCxnSpPr>
        <p:spPr>
          <a:xfrm flipH="1">
            <a:off x="2214880" y="1391920"/>
            <a:ext cx="1056640" cy="38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200344-2801-4CC9-BD73-2AB9AE25DF69}"/>
              </a:ext>
            </a:extLst>
          </p:cNvPr>
          <p:cNvSpPr txBox="1"/>
          <p:nvPr/>
        </p:nvSpPr>
        <p:spPr>
          <a:xfrm>
            <a:off x="3205480" y="1101827"/>
            <a:ext cx="3200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famous ‘iris’ data 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EC1624-A345-4E0D-8FB6-7E38A3D511BE}"/>
                  </a:ext>
                </a:extLst>
              </p:cNvPr>
              <p:cNvSpPr/>
              <p:nvPr/>
            </p:nvSpPr>
            <p:spPr>
              <a:xfrm>
                <a:off x="2690335" y="2279601"/>
                <a:ext cx="1162369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 =[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EC1624-A345-4E0D-8FB6-7E38A3D51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335" y="2279601"/>
                <a:ext cx="1162369" cy="384721"/>
              </a:xfrm>
              <a:prstGeom prst="rect">
                <a:avLst/>
              </a:prstGeom>
              <a:blipFill>
                <a:blip r:embed="rId2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50EA1D06-0269-497B-9DFB-4ADEFACDEEFA}"/>
              </a:ext>
            </a:extLst>
          </p:cNvPr>
          <p:cNvSpPr/>
          <p:nvPr/>
        </p:nvSpPr>
        <p:spPr>
          <a:xfrm>
            <a:off x="2341880" y="1887187"/>
            <a:ext cx="213360" cy="11695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C3874914-E087-478D-B115-0C20260FC641}"/>
              </a:ext>
            </a:extLst>
          </p:cNvPr>
          <p:cNvSpPr/>
          <p:nvPr/>
        </p:nvSpPr>
        <p:spPr>
          <a:xfrm rot="2242338">
            <a:off x="2194989" y="1637596"/>
            <a:ext cx="975360" cy="2476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E69E2B-E3B3-4ED2-A3B5-D98FD72AFD20}"/>
              </a:ext>
            </a:extLst>
          </p:cNvPr>
          <p:cNvCxnSpPr>
            <a:cxnSpLocks/>
          </p:cNvCxnSpPr>
          <p:nvPr/>
        </p:nvCxnSpPr>
        <p:spPr>
          <a:xfrm flipH="1">
            <a:off x="3749040" y="1761396"/>
            <a:ext cx="1093059" cy="64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A1F3A4-279D-4536-9F84-4C0B7D56DE2F}"/>
              </a:ext>
            </a:extLst>
          </p:cNvPr>
          <p:cNvSpPr txBox="1"/>
          <p:nvPr/>
        </p:nvSpPr>
        <p:spPr>
          <a:xfrm>
            <a:off x="4968240" y="1682063"/>
            <a:ext cx="4043682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Linear algebra helps convert this to  the language of vectors and matrices ; so ML models can be applied 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77B94-7FBC-4393-B2BD-318182365714}"/>
              </a:ext>
            </a:extLst>
          </p:cNvPr>
          <p:cNvSpPr txBox="1"/>
          <p:nvPr/>
        </p:nvSpPr>
        <p:spPr>
          <a:xfrm>
            <a:off x="434892" y="1544320"/>
            <a:ext cx="246070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Data and files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103F78-6B37-4E28-866D-4B757CD9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87" y="3724605"/>
            <a:ext cx="1035197" cy="124363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11A3C6-9873-47BC-A537-91909A5646F8}"/>
              </a:ext>
            </a:extLst>
          </p:cNvPr>
          <p:cNvCxnSpPr>
            <a:cxnSpLocks/>
          </p:cNvCxnSpPr>
          <p:nvPr/>
        </p:nvCxnSpPr>
        <p:spPr>
          <a:xfrm flipH="1">
            <a:off x="1864360" y="3631909"/>
            <a:ext cx="818309" cy="42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DED3754-3EBB-4D9A-8DF5-4AB9A5AA4D48}"/>
              </a:ext>
            </a:extLst>
          </p:cNvPr>
          <p:cNvSpPr txBox="1"/>
          <p:nvPr/>
        </p:nvSpPr>
        <p:spPr>
          <a:xfrm>
            <a:off x="2682669" y="3293536"/>
            <a:ext cx="32004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Categorical variable column 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637D2227-5ABF-4625-9366-7BEE85AFA352}"/>
              </a:ext>
            </a:extLst>
          </p:cNvPr>
          <p:cNvSpPr/>
          <p:nvPr/>
        </p:nvSpPr>
        <p:spPr>
          <a:xfrm rot="2242338">
            <a:off x="1745628" y="3719551"/>
            <a:ext cx="975360" cy="2476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7403DAE-BC16-4B00-A794-97564F21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71202"/>
            <a:ext cx="2416558" cy="98105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B00661-F4EA-49B2-96F9-CDE865F97CF7}"/>
              </a:ext>
            </a:extLst>
          </p:cNvPr>
          <p:cNvCxnSpPr>
            <a:cxnSpLocks/>
          </p:cNvCxnSpPr>
          <p:nvPr/>
        </p:nvCxnSpPr>
        <p:spPr>
          <a:xfrm flipV="1">
            <a:off x="434892" y="5060937"/>
            <a:ext cx="2120348" cy="42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89342A-073A-4D01-80E6-61705DC98755}"/>
              </a:ext>
            </a:extLst>
          </p:cNvPr>
          <p:cNvSpPr txBox="1"/>
          <p:nvPr/>
        </p:nvSpPr>
        <p:spPr>
          <a:xfrm>
            <a:off x="426719" y="5485245"/>
            <a:ext cx="4043682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A sparse representation of data : a  sub field in Linear Algebra by itself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19CC63-7EDD-437A-93CE-A4F79B9CB467}"/>
              </a:ext>
            </a:extLst>
          </p:cNvPr>
          <p:cNvSpPr txBox="1"/>
          <p:nvPr/>
        </p:nvSpPr>
        <p:spPr>
          <a:xfrm>
            <a:off x="6551214" y="3247188"/>
            <a:ext cx="2460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Principal Component Analysis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6A2DCCD-B7FD-42CF-8CA7-30D3CEB95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34" t="27518" r="26083" b="12387"/>
          <a:stretch/>
        </p:blipFill>
        <p:spPr>
          <a:xfrm>
            <a:off x="6349358" y="3937058"/>
            <a:ext cx="3193651" cy="2471334"/>
          </a:xfrm>
          <a:prstGeom prst="rect">
            <a:avLst/>
          </a:prstGeom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AB80E09D-6A4F-4217-8D8D-B7AA2B1F11C7}"/>
              </a:ext>
            </a:extLst>
          </p:cNvPr>
          <p:cNvSpPr/>
          <p:nvPr/>
        </p:nvSpPr>
        <p:spPr>
          <a:xfrm rot="2035045">
            <a:off x="8416401" y="3981180"/>
            <a:ext cx="1844913" cy="51315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2EDDB2-B1A2-417F-B775-C5FDEE6CE0A5}"/>
              </a:ext>
            </a:extLst>
          </p:cNvPr>
          <p:cNvSpPr txBox="1"/>
          <p:nvPr/>
        </p:nvSpPr>
        <p:spPr>
          <a:xfrm rot="2424946">
            <a:off x="9338163" y="3598505"/>
            <a:ext cx="184536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65000"/>
                  </a:schemeClr>
                </a:solidFill>
              </a:rPr>
              <a:t>Dimensionality reduction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063C777-126A-4AF1-8ABE-45FD0A67BAA6}"/>
              </a:ext>
            </a:extLst>
          </p:cNvPr>
          <p:cNvSpPr/>
          <p:nvPr/>
        </p:nvSpPr>
        <p:spPr>
          <a:xfrm>
            <a:off x="6368562" y="5585467"/>
            <a:ext cx="1397000" cy="6485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726158-764B-4D28-A921-DA85CB41990C}"/>
              </a:ext>
            </a:extLst>
          </p:cNvPr>
          <p:cNvCxnSpPr>
            <a:cxnSpLocks/>
          </p:cNvCxnSpPr>
          <p:nvPr/>
        </p:nvCxnSpPr>
        <p:spPr>
          <a:xfrm flipH="1" flipV="1">
            <a:off x="7306034" y="6220730"/>
            <a:ext cx="2396766" cy="13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2B74010-6192-48D6-9FC0-61A044E6B01B}"/>
              </a:ext>
            </a:extLst>
          </p:cNvPr>
          <p:cNvSpPr txBox="1"/>
          <p:nvPr/>
        </p:nvSpPr>
        <p:spPr>
          <a:xfrm>
            <a:off x="9794211" y="5909741"/>
            <a:ext cx="137668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/>
              <a:t>SVD sits at the heart of PCA!</a:t>
            </a:r>
          </a:p>
        </p:txBody>
      </p:sp>
    </p:spTree>
    <p:extLst>
      <p:ext uri="{BB962C8B-B14F-4D97-AF65-F5344CB8AC3E}">
        <p14:creationId xmlns:p14="http://schemas.microsoft.com/office/powerpoint/2010/main" val="352757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A89145B-AA71-4F51-A215-B3B62E51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10" y="778407"/>
            <a:ext cx="3146421" cy="2362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2BCD2-73DC-454E-A126-78850F854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229975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IN" dirty="0"/>
              <a:t>ML Applications  of Linear Algebra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348-A658-4786-B82E-599D9100B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6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7FCBF-8945-4005-BC66-23AF6A0CE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7C477A-64A1-482E-BEDD-7B4DCED706EA}"/>
              </a:ext>
            </a:extLst>
          </p:cNvPr>
          <p:cNvSpPr/>
          <p:nvPr/>
        </p:nvSpPr>
        <p:spPr>
          <a:xfrm>
            <a:off x="6456679" y="2867031"/>
            <a:ext cx="599441" cy="1361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656B4E8-0005-4FA0-BE1E-987096DBD7B8}"/>
              </a:ext>
            </a:extLst>
          </p:cNvPr>
          <p:cNvSpPr/>
          <p:nvPr/>
        </p:nvSpPr>
        <p:spPr>
          <a:xfrm rot="16200000">
            <a:off x="5233161" y="2467489"/>
            <a:ext cx="220351" cy="1361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62DE0D4-29EE-452E-B738-7DE5BE30C03B}"/>
              </a:ext>
            </a:extLst>
          </p:cNvPr>
          <p:cNvSpPr/>
          <p:nvPr/>
        </p:nvSpPr>
        <p:spPr>
          <a:xfrm rot="10800000">
            <a:off x="3630553" y="2922911"/>
            <a:ext cx="599440" cy="1361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93A5869-B398-4347-B6E3-ADB2668B5AC5}"/>
              </a:ext>
            </a:extLst>
          </p:cNvPr>
          <p:cNvSpPr/>
          <p:nvPr/>
        </p:nvSpPr>
        <p:spPr>
          <a:xfrm rot="5400000">
            <a:off x="5232808" y="3248800"/>
            <a:ext cx="190788" cy="13614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E302B-52EB-4827-8F11-065B4FDB6279}"/>
              </a:ext>
            </a:extLst>
          </p:cNvPr>
          <p:cNvSpPr txBox="1"/>
          <p:nvPr/>
        </p:nvSpPr>
        <p:spPr>
          <a:xfrm flipH="1">
            <a:off x="8207678" y="1191752"/>
            <a:ext cx="33662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OLS estimator for Linear Regression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508602-107E-441F-BF0A-A2EE0E7A42AF}"/>
              </a:ext>
            </a:extLst>
          </p:cNvPr>
          <p:cNvSpPr txBox="1"/>
          <p:nvPr/>
        </p:nvSpPr>
        <p:spPr>
          <a:xfrm>
            <a:off x="4523242" y="3355390"/>
            <a:ext cx="185977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Linear Algebra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F706B-FFE7-4C1B-BCCC-2E90C39D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4" y="3070143"/>
            <a:ext cx="2687320" cy="1158328"/>
          </a:xfrm>
          <a:prstGeom prst="rect">
            <a:avLst/>
          </a:prstGeom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41333165-64DB-4DEB-89F9-D245F7F708DD}"/>
              </a:ext>
            </a:extLst>
          </p:cNvPr>
          <p:cNvSpPr/>
          <p:nvPr/>
        </p:nvSpPr>
        <p:spPr>
          <a:xfrm>
            <a:off x="1043898" y="2619169"/>
            <a:ext cx="1192411" cy="30374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750BFE-E386-4CA0-93C4-C3C6C8DE9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94" y="2001761"/>
            <a:ext cx="4432176" cy="38042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95CF23-2665-4A2B-9141-8CAF33C59113}"/>
              </a:ext>
            </a:extLst>
          </p:cNvPr>
          <p:cNvSpPr txBox="1"/>
          <p:nvPr/>
        </p:nvSpPr>
        <p:spPr>
          <a:xfrm flipH="1">
            <a:off x="521133" y="2139093"/>
            <a:ext cx="1893057" cy="38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Image to Matrix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DF870-97CD-4B79-BB1E-04B6935D6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061" y="4600655"/>
            <a:ext cx="2867978" cy="1707013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B5A83CA-27A6-43D5-AB6E-4672D14988F5}"/>
              </a:ext>
            </a:extLst>
          </p:cNvPr>
          <p:cNvSpPr/>
          <p:nvPr/>
        </p:nvSpPr>
        <p:spPr>
          <a:xfrm rot="20516634">
            <a:off x="3273306" y="4413984"/>
            <a:ext cx="477520" cy="13512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41EBA-5B42-4881-A67F-A52ECFCD0F60}"/>
              </a:ext>
            </a:extLst>
          </p:cNvPr>
          <p:cNvSpPr txBox="1"/>
          <p:nvPr/>
        </p:nvSpPr>
        <p:spPr>
          <a:xfrm flipH="1">
            <a:off x="1182593" y="4671391"/>
            <a:ext cx="18930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Recommender systems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384AE5-034F-4362-881D-340F9DF1D845}"/>
              </a:ext>
            </a:extLst>
          </p:cNvPr>
          <p:cNvSpPr txBox="1"/>
          <p:nvPr/>
        </p:nvSpPr>
        <p:spPr>
          <a:xfrm flipH="1">
            <a:off x="2520214" y="1016186"/>
            <a:ext cx="189305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30022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AFE7D-202B-41A9-9C0F-AB4A3A04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982" y="2800424"/>
            <a:ext cx="10515600" cy="715329"/>
          </a:xfrm>
        </p:spPr>
        <p:txBody>
          <a:bodyPr/>
          <a:lstStyle/>
          <a:p>
            <a:r>
              <a:rPr lang="en-IN" dirty="0" err="1"/>
              <a:t>Numpy</a:t>
            </a:r>
            <a:r>
              <a:rPr lang="en-IN" dirty="0"/>
              <a:t> Basics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1CB56-34E5-4EE6-AD2E-C51BCAB74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7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CC90C-B807-4DDD-9A81-66E659D8C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915C5-CC15-4CB5-9544-A50A72D38085}"/>
              </a:ext>
            </a:extLst>
          </p:cNvPr>
          <p:cNvSpPr txBox="1"/>
          <p:nvPr/>
        </p:nvSpPr>
        <p:spPr>
          <a:xfrm>
            <a:off x="2772851" y="3649278"/>
            <a:ext cx="1153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 will refer to python notebooks for the basics on this topic !</a:t>
            </a:r>
          </a:p>
        </p:txBody>
      </p:sp>
    </p:spTree>
    <p:extLst>
      <p:ext uri="{BB962C8B-B14F-4D97-AF65-F5344CB8AC3E}">
        <p14:creationId xmlns:p14="http://schemas.microsoft.com/office/powerpoint/2010/main" val="314244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48AD-904C-4B85-8CE3-7EAE6BEF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9716" y="2512903"/>
            <a:ext cx="2277140" cy="1325563"/>
          </a:xfrm>
        </p:spPr>
        <p:txBody>
          <a:bodyPr/>
          <a:lstStyle/>
          <a:p>
            <a:r>
              <a:rPr lang="en-IN" dirty="0"/>
              <a:t>Vectors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74D4C-8465-475C-91FA-445B86B34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8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5E8FE-33B4-4802-88A0-746F9E3AF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548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A103-3B7C-4D75-84DD-772643DA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205528"/>
            <a:ext cx="10515600" cy="864234"/>
          </a:xfrm>
        </p:spPr>
        <p:txBody>
          <a:bodyPr/>
          <a:lstStyle/>
          <a:p>
            <a:r>
              <a:rPr lang="en-IN" dirty="0"/>
              <a:t>Vector Math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DAE3E-6FC6-40E9-8F88-C15291414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0891" y="6307673"/>
            <a:ext cx="403044" cy="36512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150" rtl="0" eaLnBrk="1" latinLnBrk="0" hangingPunct="1">
              <a:defRPr lang="en-US" sz="900" kern="1200" baseline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9EE1FA-814C-4BDC-9591-31839B5CF716}" type="slidenum">
              <a:rPr lang="en-IN" smtClean="0">
                <a:solidFill>
                  <a:srgbClr val="45120F"/>
                </a:solidFill>
              </a:rPr>
              <a:pPr/>
              <a:t>9</a:t>
            </a:fld>
            <a:endParaRPr lang="en-IN" dirty="0">
              <a:solidFill>
                <a:srgbClr val="45120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BDF4-91F1-4E26-91D2-3463A550A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6034" y="6307668"/>
            <a:ext cx="3802743" cy="365125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r" defTabSz="914150" rtl="0" eaLnBrk="1" latinLnBrk="0" hangingPunct="1">
              <a:defRPr sz="9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07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26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0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82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5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20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591" algn="l" defTabSz="91415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5120F"/>
                </a:solidFill>
              </a:rPr>
              <a:t>PRESENTATION TITLE GOES HERE 2017</a:t>
            </a:r>
            <a:endParaRPr lang="en-US" dirty="0">
              <a:solidFill>
                <a:srgbClr val="45120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932FD-3F48-4C67-BE06-3E633D53B3E8}"/>
              </a:ext>
            </a:extLst>
          </p:cNvPr>
          <p:cNvSpPr txBox="1"/>
          <p:nvPr/>
        </p:nvSpPr>
        <p:spPr>
          <a:xfrm>
            <a:off x="325120" y="1041993"/>
            <a:ext cx="123952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CC95B-7B8C-42D3-B9DE-CA38B802BBFA}"/>
              </a:ext>
            </a:extLst>
          </p:cNvPr>
          <p:cNvSpPr/>
          <p:nvPr/>
        </p:nvSpPr>
        <p:spPr>
          <a:xfrm>
            <a:off x="325120" y="1375251"/>
            <a:ext cx="111048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R12"/>
              </a:rPr>
              <a:t>Vectors are built from components, which are ordinary numbers. You can think of a vector as a list of numbers, and vector algebra as operations performed on the </a:t>
            </a:r>
            <a:r>
              <a:rPr lang="en-IN" sz="1800" dirty="0">
                <a:latin typeface="CMR12"/>
              </a:rPr>
              <a:t>numbers in the list</a:t>
            </a:r>
            <a:r>
              <a:rPr lang="en-IN" sz="2000" dirty="0">
                <a:latin typeface="CMR12"/>
              </a:rPr>
              <a:t>.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F871D-B535-4720-83CE-0EB631681C29}"/>
              </a:ext>
            </a:extLst>
          </p:cNvPr>
          <p:cNvSpPr/>
          <p:nvPr/>
        </p:nvSpPr>
        <p:spPr>
          <a:xfrm>
            <a:off x="491612" y="3418183"/>
            <a:ext cx="151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latin typeface="CMMI12"/>
              </a:rPr>
              <a:t>v </a:t>
            </a:r>
            <a:r>
              <a:rPr lang="en-IN" sz="2000" dirty="0">
                <a:latin typeface="CMR12"/>
              </a:rPr>
              <a:t>= (</a:t>
            </a:r>
            <a:r>
              <a:rPr lang="en-IN" sz="2000" dirty="0">
                <a:latin typeface="CMMI12"/>
              </a:rPr>
              <a:t>v</a:t>
            </a:r>
            <a:r>
              <a:rPr lang="en-IN" sz="1100" dirty="0">
                <a:latin typeface="CMR8"/>
              </a:rPr>
              <a:t>1</a:t>
            </a:r>
            <a:r>
              <a:rPr lang="en-IN" sz="2000" dirty="0">
                <a:latin typeface="CMMI12"/>
              </a:rPr>
              <a:t>; v</a:t>
            </a:r>
            <a:r>
              <a:rPr lang="en-IN" sz="1100" dirty="0">
                <a:latin typeface="CMR8"/>
              </a:rPr>
              <a:t>2</a:t>
            </a:r>
            <a:r>
              <a:rPr lang="en-IN" sz="2000" dirty="0">
                <a:latin typeface="CMMI12"/>
              </a:rPr>
              <a:t>; v</a:t>
            </a:r>
            <a:r>
              <a:rPr lang="en-IN" sz="1100" dirty="0">
                <a:latin typeface="CMR8"/>
              </a:rPr>
              <a:t>3</a:t>
            </a:r>
            <a:r>
              <a:rPr lang="en-IN" sz="2000" dirty="0">
                <a:latin typeface="CMR12"/>
              </a:rPr>
              <a:t>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4848A-A598-4219-8DDD-FECA2EA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" y="4332924"/>
            <a:ext cx="1813638" cy="115756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A655BD-5BD4-4480-A4A0-ABBD118A1DDD}"/>
              </a:ext>
            </a:extLst>
          </p:cNvPr>
          <p:cNvCxnSpPr>
            <a:cxnSpLocks/>
          </p:cNvCxnSpPr>
          <p:nvPr/>
        </p:nvCxnSpPr>
        <p:spPr>
          <a:xfrm flipH="1">
            <a:off x="671336" y="3112694"/>
            <a:ext cx="425793" cy="353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580713-90EB-43C4-B3AC-A0328ADBC263}"/>
              </a:ext>
            </a:extLst>
          </p:cNvPr>
          <p:cNvCxnSpPr/>
          <p:nvPr/>
        </p:nvCxnSpPr>
        <p:spPr>
          <a:xfrm flipH="1">
            <a:off x="1419094" y="3988111"/>
            <a:ext cx="477520" cy="38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9402D5-8F6B-47B6-A7FA-924C8AAA1474}"/>
              </a:ext>
            </a:extLst>
          </p:cNvPr>
          <p:cNvSpPr txBox="1"/>
          <p:nvPr/>
        </p:nvSpPr>
        <p:spPr>
          <a:xfrm>
            <a:off x="1119909" y="2904616"/>
            <a:ext cx="10510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Vector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DFFCB-A42C-46C8-9427-BE0EA2896ABC}"/>
              </a:ext>
            </a:extLst>
          </p:cNvPr>
          <p:cNvSpPr txBox="1"/>
          <p:nvPr/>
        </p:nvSpPr>
        <p:spPr>
          <a:xfrm>
            <a:off x="2008374" y="3754779"/>
            <a:ext cx="105102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Scalar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D41CB7-F1A1-4DC7-B372-AB672428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13" y="3341503"/>
            <a:ext cx="1737155" cy="569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3F5D70-490D-4212-860A-D2CC4E4EE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711" y="3977773"/>
            <a:ext cx="4058819" cy="4074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9C148B-742D-481A-B75E-DD71844B0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419" y="4729158"/>
            <a:ext cx="3234298" cy="16037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5AD107-4C97-4A03-9EB7-F2AE1179A139}"/>
              </a:ext>
            </a:extLst>
          </p:cNvPr>
          <p:cNvSpPr txBox="1"/>
          <p:nvPr/>
        </p:nvSpPr>
        <p:spPr>
          <a:xfrm>
            <a:off x="4291162" y="2652925"/>
            <a:ext cx="217723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Addition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091994A-1293-48CE-85EF-2E2C8D63D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106" y="3534922"/>
            <a:ext cx="1786598" cy="37527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DAB3B5-1EA8-4748-8F05-D7B765B41DCC}"/>
              </a:ext>
            </a:extLst>
          </p:cNvPr>
          <p:cNvCxnSpPr/>
          <p:nvPr/>
        </p:nvCxnSpPr>
        <p:spPr>
          <a:xfrm>
            <a:off x="3057711" y="2686246"/>
            <a:ext cx="0" cy="3594832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3F39D1-0ABE-499D-AF56-20C2389C2BB0}"/>
              </a:ext>
            </a:extLst>
          </p:cNvPr>
          <p:cNvSpPr txBox="1"/>
          <p:nvPr/>
        </p:nvSpPr>
        <p:spPr>
          <a:xfrm>
            <a:off x="7827230" y="2686246"/>
            <a:ext cx="217723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Vector Subtraction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B39ED02-D424-46D0-940A-15C85F640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1181" y="3907622"/>
            <a:ext cx="3795893" cy="6489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18A17F-99AD-444D-ACDC-88F70FA7B4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1723" y="4750428"/>
            <a:ext cx="2850162" cy="1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1461</Words>
  <Application>Microsoft Office PowerPoint</Application>
  <PresentationFormat>Widescreen</PresentationFormat>
  <Paragraphs>243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CMBX12</vt:lpstr>
      <vt:lpstr>CMMI12</vt:lpstr>
      <vt:lpstr>CMMI8</vt:lpstr>
      <vt:lpstr>CMR12</vt:lpstr>
      <vt:lpstr>CMR8</vt:lpstr>
      <vt:lpstr>CMTT10</vt:lpstr>
      <vt:lpstr>F72</vt:lpstr>
      <vt:lpstr>Times New Roman</vt:lpstr>
      <vt:lpstr>Verdana</vt:lpstr>
      <vt:lpstr>Office Theme</vt:lpstr>
      <vt:lpstr>Linear Algebra </vt:lpstr>
      <vt:lpstr>Agenda </vt:lpstr>
      <vt:lpstr>Introduction to Linear Algebra </vt:lpstr>
      <vt:lpstr>Linear Algebra for ML </vt:lpstr>
      <vt:lpstr>Reasons to know Linear Algebra</vt:lpstr>
      <vt:lpstr>ML Applications  of Linear Algebra</vt:lpstr>
      <vt:lpstr>Numpy Basics </vt:lpstr>
      <vt:lpstr>Vectors </vt:lpstr>
      <vt:lpstr>Vector Math</vt:lpstr>
      <vt:lpstr>Vector Math contd. </vt:lpstr>
      <vt:lpstr>Vector norms : the L^1 norm  </vt:lpstr>
      <vt:lpstr>Vector norms : The L^2 norm </vt:lpstr>
      <vt:lpstr>Matrices and Matrix Arithmetic</vt:lpstr>
      <vt:lpstr>Matrices </vt:lpstr>
      <vt:lpstr>Matrix Math contd. </vt:lpstr>
      <vt:lpstr>Matrix Math contd. </vt:lpstr>
      <vt:lpstr>Types of  Matrices</vt:lpstr>
      <vt:lpstr>Types of matrices contd. </vt:lpstr>
      <vt:lpstr>Types of matrices contd. </vt:lpstr>
      <vt:lpstr>Types of matrices contd. </vt:lpstr>
      <vt:lpstr>Matrix operations </vt:lpstr>
      <vt:lpstr>Inverse of a matrix:  contd.  </vt:lpstr>
      <vt:lpstr>Inverse of a matrix:  contd.  </vt:lpstr>
      <vt:lpstr>Analytical steps to compute inverse .  </vt:lpstr>
      <vt:lpstr>Analytical steps to compute inverse .  </vt:lpstr>
      <vt:lpstr>Analytical steps to compute inverse  </vt:lpstr>
      <vt:lpstr>Analytical steps to compute inverse .  </vt:lpstr>
      <vt:lpstr>Trace</vt:lpstr>
      <vt:lpstr>Rank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</dc:title>
  <dc:creator>Roychowdhury Anish</dc:creator>
  <cp:lastModifiedBy>Roychowdhury Anish</cp:lastModifiedBy>
  <cp:revision>1</cp:revision>
  <dcterms:created xsi:type="dcterms:W3CDTF">2019-01-14T15:25:28Z</dcterms:created>
  <dcterms:modified xsi:type="dcterms:W3CDTF">2019-01-14T15:26:17Z</dcterms:modified>
</cp:coreProperties>
</file>